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450" r:id="rId2"/>
    <p:sldId id="2451" r:id="rId3"/>
    <p:sldId id="2128" r:id="rId4"/>
    <p:sldId id="398" r:id="rId5"/>
    <p:sldId id="2452" r:id="rId6"/>
    <p:sldId id="2456" r:id="rId7"/>
    <p:sldId id="384" r:id="rId8"/>
    <p:sldId id="2115" r:id="rId9"/>
    <p:sldId id="392" r:id="rId10"/>
    <p:sldId id="393" r:id="rId11"/>
    <p:sldId id="2447" r:id="rId12"/>
    <p:sldId id="2458" r:id="rId13"/>
    <p:sldId id="2457" r:id="rId14"/>
    <p:sldId id="2455" r:id="rId15"/>
    <p:sldId id="2132" r:id="rId16"/>
    <p:sldId id="2125" r:id="rId17"/>
    <p:sldId id="2129" r:id="rId18"/>
    <p:sldId id="2459" r:id="rId19"/>
    <p:sldId id="2130" r:id="rId20"/>
    <p:sldId id="2116" r:id="rId21"/>
    <p:sldId id="351" r:id="rId22"/>
    <p:sldId id="244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KN" id="{A3BEE72B-C4E9-F94F-BF9D-2BCF69C4D55C}">
          <p14:sldIdLst>
            <p14:sldId id="2450"/>
            <p14:sldId id="2451"/>
            <p14:sldId id="2128"/>
            <p14:sldId id="398"/>
            <p14:sldId id="2452"/>
            <p14:sldId id="2456"/>
            <p14:sldId id="384"/>
            <p14:sldId id="2115"/>
            <p14:sldId id="392"/>
            <p14:sldId id="393"/>
            <p14:sldId id="2447"/>
            <p14:sldId id="2458"/>
            <p14:sldId id="2457"/>
            <p14:sldId id="2455"/>
            <p14:sldId id="2132"/>
            <p14:sldId id="2125"/>
            <p14:sldId id="2129"/>
            <p14:sldId id="2459"/>
            <p14:sldId id="2130"/>
            <p14:sldId id="2116"/>
            <p14:sldId id="351"/>
            <p14:sldId id="244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CC26F0-54EF-2F46-8372-F99EF4CD520D}" v="33" dt="2020-02-05T03:36:38.6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72"/>
    <p:restoredTop sz="94479"/>
  </p:normalViewPr>
  <p:slideViewPr>
    <p:cSldViewPr snapToGrid="0" snapToObjects="1">
      <p:cViewPr varScale="1">
        <p:scale>
          <a:sx n="101" d="100"/>
          <a:sy n="101" d="100"/>
        </p:scale>
        <p:origin x="864" y="19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u, Chaitanya K." userId="9f107fd9-b954-4607-995c-c7ee10d96e54" providerId="ADAL" clId="{42CC26F0-54EF-2F46-8372-F99EF4CD520D}"/>
    <pc:docChg chg="undo custSel addSld delSld modSld modSection">
      <pc:chgData name="Baru, Chaitanya K." userId="9f107fd9-b954-4607-995c-c7ee10d96e54" providerId="ADAL" clId="{42CC26F0-54EF-2F46-8372-F99EF4CD520D}" dt="2020-02-05T03:43:03.870" v="666" actId="20577"/>
      <pc:docMkLst>
        <pc:docMk/>
      </pc:docMkLst>
      <pc:sldChg chg="addSp delSp modSp">
        <pc:chgData name="Baru, Chaitanya K." userId="9f107fd9-b954-4607-995c-c7ee10d96e54" providerId="ADAL" clId="{42CC26F0-54EF-2F46-8372-F99EF4CD520D}" dt="2020-02-05T03:30:00.714" v="206" actId="113"/>
        <pc:sldMkLst>
          <pc:docMk/>
          <pc:sldMk cId="925851413" sldId="392"/>
        </pc:sldMkLst>
        <pc:spChg chg="mod">
          <ac:chgData name="Baru, Chaitanya K." userId="9f107fd9-b954-4607-995c-c7ee10d96e54" providerId="ADAL" clId="{42CC26F0-54EF-2F46-8372-F99EF4CD520D}" dt="2020-02-05T03:30:00.714" v="206" actId="113"/>
          <ac:spMkLst>
            <pc:docMk/>
            <pc:sldMk cId="925851413" sldId="392"/>
            <ac:spMk id="8" creationId="{C8ACCFAC-E84F-B540-B8BE-73F3BC80C4B8}"/>
          </ac:spMkLst>
        </pc:spChg>
        <pc:spChg chg="add mod">
          <ac:chgData name="Baru, Chaitanya K." userId="9f107fd9-b954-4607-995c-c7ee10d96e54" providerId="ADAL" clId="{42CC26F0-54EF-2F46-8372-F99EF4CD520D}" dt="2020-02-05T03:25:43.189" v="191" actId="1076"/>
          <ac:spMkLst>
            <pc:docMk/>
            <pc:sldMk cId="925851413" sldId="392"/>
            <ac:spMk id="11" creationId="{3A3EF3DC-5395-C64A-8721-C4AB1F3AAD4A}"/>
          </ac:spMkLst>
        </pc:spChg>
        <pc:spChg chg="add del">
          <ac:chgData name="Baru, Chaitanya K." userId="9f107fd9-b954-4607-995c-c7ee10d96e54" providerId="ADAL" clId="{42CC26F0-54EF-2F46-8372-F99EF4CD520D}" dt="2020-02-05T03:25:00.405" v="180"/>
          <ac:spMkLst>
            <pc:docMk/>
            <pc:sldMk cId="925851413" sldId="392"/>
            <ac:spMk id="12" creationId="{18C24E22-EB11-2B43-925C-2CF42EA3699A}"/>
          </ac:spMkLst>
        </pc:spChg>
        <pc:spChg chg="mod">
          <ac:chgData name="Baru, Chaitanya K." userId="9f107fd9-b954-4607-995c-c7ee10d96e54" providerId="ADAL" clId="{42CC26F0-54EF-2F46-8372-F99EF4CD520D}" dt="2020-02-05T03:24:45.224" v="175" actId="6549"/>
          <ac:spMkLst>
            <pc:docMk/>
            <pc:sldMk cId="925851413" sldId="392"/>
            <ac:spMk id="16" creationId="{551FB1B7-3BA1-4C4C-915D-C31C4B346B47}"/>
          </ac:spMkLst>
        </pc:spChg>
      </pc:sldChg>
      <pc:sldChg chg="modSp">
        <pc:chgData name="Baru, Chaitanya K." userId="9f107fd9-b954-4607-995c-c7ee10d96e54" providerId="ADAL" clId="{42CC26F0-54EF-2F46-8372-F99EF4CD520D}" dt="2020-02-05T03:30:57.778" v="251" actId="1076"/>
        <pc:sldMkLst>
          <pc:docMk/>
          <pc:sldMk cId="1233963849" sldId="393"/>
        </pc:sldMkLst>
        <pc:spChg chg="mod">
          <ac:chgData name="Baru, Chaitanya K." userId="9f107fd9-b954-4607-995c-c7ee10d96e54" providerId="ADAL" clId="{42CC26F0-54EF-2F46-8372-F99EF4CD520D}" dt="2020-02-05T03:30:57.778" v="251" actId="1076"/>
          <ac:spMkLst>
            <pc:docMk/>
            <pc:sldMk cId="1233963849" sldId="393"/>
            <ac:spMk id="6" creationId="{19760332-6205-DE4C-9259-0B714A96D14D}"/>
          </ac:spMkLst>
        </pc:spChg>
      </pc:sldChg>
      <pc:sldChg chg="modSp">
        <pc:chgData name="Baru, Chaitanya K." userId="9f107fd9-b954-4607-995c-c7ee10d96e54" providerId="ADAL" clId="{42CC26F0-54EF-2F46-8372-F99EF4CD520D}" dt="2020-02-05T03:23:00.535" v="155" actId="1035"/>
        <pc:sldMkLst>
          <pc:docMk/>
          <pc:sldMk cId="1095494050" sldId="398"/>
        </pc:sldMkLst>
        <pc:spChg chg="mod">
          <ac:chgData name="Baru, Chaitanya K." userId="9f107fd9-b954-4607-995c-c7ee10d96e54" providerId="ADAL" clId="{42CC26F0-54EF-2F46-8372-F99EF4CD520D}" dt="2020-02-05T03:23:00.535" v="155" actId="1035"/>
          <ac:spMkLst>
            <pc:docMk/>
            <pc:sldMk cId="1095494050" sldId="398"/>
            <ac:spMk id="5" creationId="{9E43ADB5-6190-8C4D-9B28-A19CA5984675}"/>
          </ac:spMkLst>
        </pc:spChg>
      </pc:sldChg>
      <pc:sldChg chg="modSp add">
        <pc:chgData name="Baru, Chaitanya K." userId="9f107fd9-b954-4607-995c-c7ee10d96e54" providerId="ADAL" clId="{42CC26F0-54EF-2F46-8372-F99EF4CD520D}" dt="2020-02-05T03:17:50.155" v="16" actId="1036"/>
        <pc:sldMkLst>
          <pc:docMk/>
          <pc:sldMk cId="3612008772" sldId="2128"/>
        </pc:sldMkLst>
        <pc:spChg chg="mod">
          <ac:chgData name="Baru, Chaitanya K." userId="9f107fd9-b954-4607-995c-c7ee10d96e54" providerId="ADAL" clId="{42CC26F0-54EF-2F46-8372-F99EF4CD520D}" dt="2020-02-05T03:17:50.155" v="16" actId="1036"/>
          <ac:spMkLst>
            <pc:docMk/>
            <pc:sldMk cId="3612008772" sldId="2128"/>
            <ac:spMk id="7" creationId="{4CC72346-2F97-9046-B431-4E9FBEF41954}"/>
          </ac:spMkLst>
        </pc:spChg>
        <pc:spChg chg="mod">
          <ac:chgData name="Baru, Chaitanya K." userId="9f107fd9-b954-4607-995c-c7ee10d96e54" providerId="ADAL" clId="{42CC26F0-54EF-2F46-8372-F99EF4CD520D}" dt="2020-02-05T03:17:50.155" v="16" actId="1036"/>
          <ac:spMkLst>
            <pc:docMk/>
            <pc:sldMk cId="3612008772" sldId="2128"/>
            <ac:spMk id="9" creationId="{86CB62EE-181A-EE46-8FCE-1278814A86FE}"/>
          </ac:spMkLst>
        </pc:spChg>
        <pc:spChg chg="mod">
          <ac:chgData name="Baru, Chaitanya K." userId="9f107fd9-b954-4607-995c-c7ee10d96e54" providerId="ADAL" clId="{42CC26F0-54EF-2F46-8372-F99EF4CD520D}" dt="2020-02-05T03:17:50.155" v="16" actId="1036"/>
          <ac:spMkLst>
            <pc:docMk/>
            <pc:sldMk cId="3612008772" sldId="2128"/>
            <ac:spMk id="10" creationId="{C2E7FFAB-46AD-E649-90FF-7128507A2C7F}"/>
          </ac:spMkLst>
        </pc:spChg>
        <pc:picChg chg="mod">
          <ac:chgData name="Baru, Chaitanya K." userId="9f107fd9-b954-4607-995c-c7ee10d96e54" providerId="ADAL" clId="{42CC26F0-54EF-2F46-8372-F99EF4CD520D}" dt="2020-02-05T03:17:50.155" v="16" actId="1036"/>
          <ac:picMkLst>
            <pc:docMk/>
            <pc:sldMk cId="3612008772" sldId="2128"/>
            <ac:picMk id="6" creationId="{61129ECB-88DF-B84B-A9C7-951B8DF022FB}"/>
          </ac:picMkLst>
        </pc:picChg>
      </pc:sldChg>
      <pc:sldChg chg="modSp">
        <pc:chgData name="Baru, Chaitanya K." userId="9f107fd9-b954-4607-995c-c7ee10d96e54" providerId="ADAL" clId="{42CC26F0-54EF-2F46-8372-F99EF4CD520D}" dt="2020-02-05T03:28:42.515" v="205" actId="20577"/>
        <pc:sldMkLst>
          <pc:docMk/>
          <pc:sldMk cId="183775565" sldId="2451"/>
        </pc:sldMkLst>
        <pc:spChg chg="mod">
          <ac:chgData name="Baru, Chaitanya K." userId="9f107fd9-b954-4607-995c-c7ee10d96e54" providerId="ADAL" clId="{42CC26F0-54EF-2F46-8372-F99EF4CD520D}" dt="2020-02-05T03:28:42.515" v="205" actId="20577"/>
          <ac:spMkLst>
            <pc:docMk/>
            <pc:sldMk cId="183775565" sldId="2451"/>
            <ac:spMk id="3" creationId="{4F3133E7-02B6-1D40-AA5D-2554CF2A6490}"/>
          </ac:spMkLst>
        </pc:spChg>
      </pc:sldChg>
      <pc:sldChg chg="del">
        <pc:chgData name="Baru, Chaitanya K." userId="9f107fd9-b954-4607-995c-c7ee10d96e54" providerId="ADAL" clId="{42CC26F0-54EF-2F46-8372-F99EF4CD520D}" dt="2020-02-05T03:17:32.443" v="1" actId="2696"/>
        <pc:sldMkLst>
          <pc:docMk/>
          <pc:sldMk cId="4230735876" sldId="2453"/>
        </pc:sldMkLst>
      </pc:sldChg>
      <pc:sldChg chg="modSp">
        <pc:chgData name="Baru, Chaitanya K." userId="9f107fd9-b954-4607-995c-c7ee10d96e54" providerId="ADAL" clId="{42CC26F0-54EF-2F46-8372-F99EF4CD520D}" dt="2020-02-05T03:43:03.870" v="666" actId="20577"/>
        <pc:sldMkLst>
          <pc:docMk/>
          <pc:sldMk cId="1750865903" sldId="2456"/>
        </pc:sldMkLst>
        <pc:spChg chg="mod">
          <ac:chgData name="Baru, Chaitanya K." userId="9f107fd9-b954-4607-995c-c7ee10d96e54" providerId="ADAL" clId="{42CC26F0-54EF-2F46-8372-F99EF4CD520D}" dt="2020-02-05T03:43:03.870" v="666" actId="20577"/>
          <ac:spMkLst>
            <pc:docMk/>
            <pc:sldMk cId="1750865903" sldId="2456"/>
            <ac:spMk id="3" creationId="{2C6A793E-68A0-8644-B5FC-9A879BF405A4}"/>
          </ac:spMkLst>
        </pc:spChg>
      </pc:sldChg>
      <pc:sldChg chg="modSp">
        <pc:chgData name="Baru, Chaitanya K." userId="9f107fd9-b954-4607-995c-c7ee10d96e54" providerId="ADAL" clId="{42CC26F0-54EF-2F46-8372-F99EF4CD520D}" dt="2020-02-05T03:41:34.001" v="657" actId="20577"/>
        <pc:sldMkLst>
          <pc:docMk/>
          <pc:sldMk cId="334887803" sldId="2457"/>
        </pc:sldMkLst>
        <pc:spChg chg="mod">
          <ac:chgData name="Baru, Chaitanya K." userId="9f107fd9-b954-4607-995c-c7ee10d96e54" providerId="ADAL" clId="{42CC26F0-54EF-2F46-8372-F99EF4CD520D}" dt="2020-02-05T03:41:34.001" v="657" actId="20577"/>
          <ac:spMkLst>
            <pc:docMk/>
            <pc:sldMk cId="334887803" sldId="2457"/>
            <ac:spMk id="4" creationId="{7E162282-11BB-BA42-B6C6-6B8DA70BD36E}"/>
          </ac:spMkLst>
        </pc:spChg>
      </pc:sldChg>
      <pc:sldChg chg="modSp">
        <pc:chgData name="Baru, Chaitanya K." userId="9f107fd9-b954-4607-995c-c7ee10d96e54" providerId="ADAL" clId="{42CC26F0-54EF-2F46-8372-F99EF4CD520D}" dt="2020-02-05T03:33:01.112" v="303" actId="20577"/>
        <pc:sldMkLst>
          <pc:docMk/>
          <pc:sldMk cId="1332677408" sldId="2458"/>
        </pc:sldMkLst>
        <pc:spChg chg="mod">
          <ac:chgData name="Baru, Chaitanya K." userId="9f107fd9-b954-4607-995c-c7ee10d96e54" providerId="ADAL" clId="{42CC26F0-54EF-2F46-8372-F99EF4CD520D}" dt="2020-02-05T03:33:01.112" v="303" actId="20577"/>
          <ac:spMkLst>
            <pc:docMk/>
            <pc:sldMk cId="1332677408" sldId="2458"/>
            <ac:spMk id="4" creationId="{33D35022-E03D-4D4E-93B0-8265253D275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3FC63-A527-C749-88CE-B9051D62D073}" type="datetimeFigureOut">
              <a:rPr lang="en-US" smtClean="0"/>
              <a:t>2/4/20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6FB997-69FA-0C44-B81B-76E703C85B6C}" type="slidenum">
              <a:rPr lang="en-US" smtClean="0"/>
              <a:t>‹#›</a:t>
            </a:fld>
            <a:endParaRPr lang="en-US"/>
          </a:p>
        </p:txBody>
      </p:sp>
    </p:spTree>
    <p:extLst>
      <p:ext uri="{BB962C8B-B14F-4D97-AF65-F5344CB8AC3E}">
        <p14:creationId xmlns:p14="http://schemas.microsoft.com/office/powerpoint/2010/main" val="1931967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6FB997-69FA-0C44-B81B-76E703C85B6C}" type="slidenum">
              <a:rPr lang="en-US" smtClean="0"/>
              <a:t>1</a:t>
            </a:fld>
            <a:endParaRPr lang="en-US"/>
          </a:p>
        </p:txBody>
      </p:sp>
    </p:spTree>
    <p:extLst>
      <p:ext uri="{BB962C8B-B14F-4D97-AF65-F5344CB8AC3E}">
        <p14:creationId xmlns:p14="http://schemas.microsoft.com/office/powerpoint/2010/main" val="3282252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74349A-219E-45A4-A6E4-E9799664F31B}" type="slidenum">
              <a:rPr lang="en-US" smtClean="0"/>
              <a:t>21</a:t>
            </a:fld>
            <a:endParaRPr lang="en-US" dirty="0"/>
          </a:p>
        </p:txBody>
      </p:sp>
    </p:spTree>
    <p:extLst>
      <p:ext uri="{BB962C8B-B14F-4D97-AF65-F5344CB8AC3E}">
        <p14:creationId xmlns:p14="http://schemas.microsoft.com/office/powerpoint/2010/main" val="3425252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0275" y="3373438"/>
            <a:ext cx="7435850" cy="2760662"/>
          </a:xfrm>
          <a:prstGeom prst="rect">
            <a:avLst/>
          </a:prstGeom>
        </p:spPr>
        <p:txBody>
          <a:bodyPr/>
          <a:lstStyle/>
          <a:p>
            <a:endParaRPr lang="en-US" dirty="0"/>
          </a:p>
        </p:txBody>
      </p:sp>
    </p:spTree>
    <p:extLst>
      <p:ext uri="{BB962C8B-B14F-4D97-AF65-F5344CB8AC3E}">
        <p14:creationId xmlns:p14="http://schemas.microsoft.com/office/powerpoint/2010/main" val="3271462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0275" y="3373438"/>
            <a:ext cx="7435850" cy="2760662"/>
          </a:xfrm>
          <a:prstGeom prst="rect">
            <a:avLst/>
          </a:prstGeom>
        </p:spPr>
        <p:txBody>
          <a:bodyPr/>
          <a:lstStyle/>
          <a:p>
            <a:endParaRPr lang="en-US"/>
          </a:p>
        </p:txBody>
      </p:sp>
    </p:spTree>
    <p:extLst>
      <p:ext uri="{BB962C8B-B14F-4D97-AF65-F5344CB8AC3E}">
        <p14:creationId xmlns:p14="http://schemas.microsoft.com/office/powerpoint/2010/main" val="418430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0275" y="3373438"/>
            <a:ext cx="7435850" cy="2760662"/>
          </a:xfrm>
          <a:prstGeom prst="rect">
            <a:avLst/>
          </a:prstGeom>
        </p:spPr>
        <p:txBody>
          <a:bodyPr/>
          <a:lstStyle/>
          <a:p>
            <a:endParaRPr lang="en-US"/>
          </a:p>
        </p:txBody>
      </p:sp>
    </p:spTree>
    <p:extLst>
      <p:ext uri="{BB962C8B-B14F-4D97-AF65-F5344CB8AC3E}">
        <p14:creationId xmlns:p14="http://schemas.microsoft.com/office/powerpoint/2010/main" val="237529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74349A-219E-45A4-A6E4-E9799664F3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4340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6FB997-69FA-0C44-B81B-76E703C85B6C}" type="slidenum">
              <a:rPr lang="en-US" smtClean="0"/>
              <a:t>9</a:t>
            </a:fld>
            <a:endParaRPr lang="en-US"/>
          </a:p>
        </p:txBody>
      </p:sp>
    </p:spTree>
    <p:extLst>
      <p:ext uri="{BB962C8B-B14F-4D97-AF65-F5344CB8AC3E}">
        <p14:creationId xmlns:p14="http://schemas.microsoft.com/office/powerpoint/2010/main" val="3559225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74349A-219E-45A4-A6E4-E9799664F31B}" type="slidenum">
              <a:rPr lang="en-US" smtClean="0"/>
              <a:t>11</a:t>
            </a:fld>
            <a:endParaRPr lang="en-US" dirty="0"/>
          </a:p>
        </p:txBody>
      </p:sp>
    </p:spTree>
    <p:extLst>
      <p:ext uri="{BB962C8B-B14F-4D97-AF65-F5344CB8AC3E}">
        <p14:creationId xmlns:p14="http://schemas.microsoft.com/office/powerpoint/2010/main" val="438427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0275" y="3373438"/>
            <a:ext cx="7435850" cy="2760662"/>
          </a:xfrm>
          <a:prstGeom prst="rect">
            <a:avLst/>
          </a:prstGeom>
        </p:spPr>
        <p:txBody>
          <a:bodyPr/>
          <a:lstStyle/>
          <a:p>
            <a:endParaRPr lang="en-US"/>
          </a:p>
        </p:txBody>
      </p:sp>
    </p:spTree>
    <p:extLst>
      <p:ext uri="{BB962C8B-B14F-4D97-AF65-F5344CB8AC3E}">
        <p14:creationId xmlns:p14="http://schemas.microsoft.com/office/powerpoint/2010/main" val="251996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74349A-219E-45A4-A6E4-E9799664F3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46688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F50B3-139F-8D45-8C26-B291DDB34781}"/>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B62BFA4-E429-DC48-8B88-1B06D9D24AB1}"/>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AF00CC-715C-5D4F-8C26-11FD04C6867E}"/>
              </a:ext>
            </a:extLst>
          </p:cNvPr>
          <p:cNvSpPr>
            <a:spLocks noGrp="1"/>
          </p:cNvSpPr>
          <p:nvPr>
            <p:ph type="dt" sz="half" idx="10"/>
          </p:nvPr>
        </p:nvSpPr>
        <p:spPr/>
        <p:txBody>
          <a:bodyPr/>
          <a:lstStyle/>
          <a:p>
            <a:fld id="{88B70B71-1DD6-9043-8D5F-F12B0B2EDEC9}" type="datetimeFigureOut">
              <a:rPr lang="en-US" smtClean="0"/>
              <a:t>2/4/20</a:t>
            </a:fld>
            <a:endParaRPr lang="en-US"/>
          </a:p>
        </p:txBody>
      </p:sp>
      <p:sp>
        <p:nvSpPr>
          <p:cNvPr id="6" name="Slide Number Placeholder 5">
            <a:extLst>
              <a:ext uri="{FF2B5EF4-FFF2-40B4-BE49-F238E27FC236}">
                <a16:creationId xmlns:a16="http://schemas.microsoft.com/office/drawing/2014/main" id="{0EC72E68-45C5-494A-A0D2-CEA850022064}"/>
              </a:ext>
            </a:extLst>
          </p:cNvPr>
          <p:cNvSpPr>
            <a:spLocks noGrp="1"/>
          </p:cNvSpPr>
          <p:nvPr>
            <p:ph type="sldNum" sz="quarter" idx="12"/>
          </p:nvPr>
        </p:nvSpPr>
        <p:spPr/>
        <p:txBody>
          <a:bodyPr/>
          <a:lstStyle/>
          <a:p>
            <a:fld id="{E2D06944-072C-5147-B1E6-890620891BE4}" type="slidenum">
              <a:rPr lang="en-US" smtClean="0"/>
              <a:t>‹#›</a:t>
            </a:fld>
            <a:endParaRPr lang="en-US"/>
          </a:p>
        </p:txBody>
      </p:sp>
      <p:sp>
        <p:nvSpPr>
          <p:cNvPr id="7" name="Footer Placeholder 4">
            <a:extLst>
              <a:ext uri="{FF2B5EF4-FFF2-40B4-BE49-F238E27FC236}">
                <a16:creationId xmlns:a16="http://schemas.microsoft.com/office/drawing/2014/main" id="{15CC4109-11DE-654D-82DA-559E8F56DD0A}"/>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Ontology Summit, Feb 5, 2020</a:t>
            </a:r>
          </a:p>
        </p:txBody>
      </p:sp>
      <p:pic>
        <p:nvPicPr>
          <p:cNvPr id="16" name="Picture 15">
            <a:extLst>
              <a:ext uri="{FF2B5EF4-FFF2-40B4-BE49-F238E27FC236}">
                <a16:creationId xmlns:a16="http://schemas.microsoft.com/office/drawing/2014/main" id="{8DE35490-F271-0D44-BB9F-1B6E245A95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64464" y="6052411"/>
            <a:ext cx="743256" cy="747141"/>
          </a:xfrm>
          <a:prstGeom prst="rect">
            <a:avLst/>
          </a:prstGeom>
        </p:spPr>
      </p:pic>
    </p:spTree>
    <p:extLst>
      <p:ext uri="{BB962C8B-B14F-4D97-AF65-F5344CB8AC3E}">
        <p14:creationId xmlns:p14="http://schemas.microsoft.com/office/powerpoint/2010/main" val="1423859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45A18-980D-5E46-A092-F48ABCF368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EAC68A-D015-5D4F-9941-DCCA67F23AF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6BE577-77C1-DB4B-823C-F943C8D5A7F1}"/>
              </a:ext>
            </a:extLst>
          </p:cNvPr>
          <p:cNvSpPr>
            <a:spLocks noGrp="1"/>
          </p:cNvSpPr>
          <p:nvPr>
            <p:ph type="dt" sz="half" idx="10"/>
          </p:nvPr>
        </p:nvSpPr>
        <p:spPr/>
        <p:txBody>
          <a:bodyPr/>
          <a:lstStyle/>
          <a:p>
            <a:fld id="{88B70B71-1DD6-9043-8D5F-F12B0B2EDEC9}" type="datetimeFigureOut">
              <a:rPr lang="en-US" smtClean="0"/>
              <a:t>2/4/20</a:t>
            </a:fld>
            <a:endParaRPr lang="en-US"/>
          </a:p>
        </p:txBody>
      </p:sp>
      <p:sp>
        <p:nvSpPr>
          <p:cNvPr id="5" name="Footer Placeholder 4">
            <a:extLst>
              <a:ext uri="{FF2B5EF4-FFF2-40B4-BE49-F238E27FC236}">
                <a16:creationId xmlns:a16="http://schemas.microsoft.com/office/drawing/2014/main" id="{07C7E766-5D7C-A046-96CE-D427EFC3B5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B8D538-6EDD-0C4C-ABDB-DBA0F993FF2B}"/>
              </a:ext>
            </a:extLst>
          </p:cNvPr>
          <p:cNvSpPr>
            <a:spLocks noGrp="1"/>
          </p:cNvSpPr>
          <p:nvPr>
            <p:ph type="sldNum" sz="quarter" idx="12"/>
          </p:nvPr>
        </p:nvSpPr>
        <p:spPr/>
        <p:txBody>
          <a:bodyPr/>
          <a:lstStyle/>
          <a:p>
            <a:fld id="{E2D06944-072C-5147-B1E6-890620891BE4}" type="slidenum">
              <a:rPr lang="en-US" smtClean="0"/>
              <a:t>‹#›</a:t>
            </a:fld>
            <a:endParaRPr lang="en-US"/>
          </a:p>
        </p:txBody>
      </p:sp>
    </p:spTree>
    <p:extLst>
      <p:ext uri="{BB962C8B-B14F-4D97-AF65-F5344CB8AC3E}">
        <p14:creationId xmlns:p14="http://schemas.microsoft.com/office/powerpoint/2010/main" val="820277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1B2AFD-812F-BC46-9CDF-BC672FBD3A62}"/>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8A95F3-9FC8-B045-823D-0DB787490870}"/>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6933A8-9DA9-5C4B-846E-4403295AB6F5}"/>
              </a:ext>
            </a:extLst>
          </p:cNvPr>
          <p:cNvSpPr>
            <a:spLocks noGrp="1"/>
          </p:cNvSpPr>
          <p:nvPr>
            <p:ph type="dt" sz="half" idx="10"/>
          </p:nvPr>
        </p:nvSpPr>
        <p:spPr/>
        <p:txBody>
          <a:bodyPr/>
          <a:lstStyle/>
          <a:p>
            <a:fld id="{88B70B71-1DD6-9043-8D5F-F12B0B2EDEC9}" type="datetimeFigureOut">
              <a:rPr lang="en-US" smtClean="0"/>
              <a:t>2/4/20</a:t>
            </a:fld>
            <a:endParaRPr lang="en-US"/>
          </a:p>
        </p:txBody>
      </p:sp>
      <p:sp>
        <p:nvSpPr>
          <p:cNvPr id="5" name="Footer Placeholder 4">
            <a:extLst>
              <a:ext uri="{FF2B5EF4-FFF2-40B4-BE49-F238E27FC236}">
                <a16:creationId xmlns:a16="http://schemas.microsoft.com/office/drawing/2014/main" id="{02A8224C-A39D-9C41-B1D6-66ABDF171C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642113-DB8C-7C4D-B4AA-F15BE9F84D49}"/>
              </a:ext>
            </a:extLst>
          </p:cNvPr>
          <p:cNvSpPr>
            <a:spLocks noGrp="1"/>
          </p:cNvSpPr>
          <p:nvPr>
            <p:ph type="sldNum" sz="quarter" idx="12"/>
          </p:nvPr>
        </p:nvSpPr>
        <p:spPr/>
        <p:txBody>
          <a:bodyPr/>
          <a:lstStyle/>
          <a:p>
            <a:fld id="{E2D06944-072C-5147-B1E6-890620891BE4}" type="slidenum">
              <a:rPr lang="en-US" smtClean="0"/>
              <a:t>‹#›</a:t>
            </a:fld>
            <a:endParaRPr lang="en-US"/>
          </a:p>
        </p:txBody>
      </p:sp>
    </p:spTree>
    <p:extLst>
      <p:ext uri="{BB962C8B-B14F-4D97-AF65-F5344CB8AC3E}">
        <p14:creationId xmlns:p14="http://schemas.microsoft.com/office/powerpoint/2010/main" val="382677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9D8B0-3F21-3B49-A6BD-728A64F811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B433F7-85A2-1F4A-8560-138DEA79A05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B74FB3-A82F-8140-914F-669B13488B7B}"/>
              </a:ext>
            </a:extLst>
          </p:cNvPr>
          <p:cNvSpPr>
            <a:spLocks noGrp="1"/>
          </p:cNvSpPr>
          <p:nvPr>
            <p:ph type="dt" sz="half" idx="10"/>
          </p:nvPr>
        </p:nvSpPr>
        <p:spPr/>
        <p:txBody>
          <a:bodyPr/>
          <a:lstStyle/>
          <a:p>
            <a:fld id="{88B70B71-1DD6-9043-8D5F-F12B0B2EDEC9}" type="datetimeFigureOut">
              <a:rPr lang="en-US" smtClean="0"/>
              <a:t>2/4/20</a:t>
            </a:fld>
            <a:endParaRPr lang="en-US"/>
          </a:p>
        </p:txBody>
      </p:sp>
      <p:sp>
        <p:nvSpPr>
          <p:cNvPr id="6" name="Slide Number Placeholder 5">
            <a:extLst>
              <a:ext uri="{FF2B5EF4-FFF2-40B4-BE49-F238E27FC236}">
                <a16:creationId xmlns:a16="http://schemas.microsoft.com/office/drawing/2014/main" id="{D8DB1240-441B-9144-9C2D-ED369FA12ACA}"/>
              </a:ext>
            </a:extLst>
          </p:cNvPr>
          <p:cNvSpPr>
            <a:spLocks noGrp="1"/>
          </p:cNvSpPr>
          <p:nvPr>
            <p:ph type="sldNum" sz="quarter" idx="12"/>
          </p:nvPr>
        </p:nvSpPr>
        <p:spPr/>
        <p:txBody>
          <a:bodyPr/>
          <a:lstStyle/>
          <a:p>
            <a:fld id="{E2D06944-072C-5147-B1E6-890620891BE4}" type="slidenum">
              <a:rPr lang="en-US" smtClean="0"/>
              <a:t>‹#›</a:t>
            </a:fld>
            <a:endParaRPr lang="en-US"/>
          </a:p>
        </p:txBody>
      </p:sp>
      <p:sp>
        <p:nvSpPr>
          <p:cNvPr id="7" name="Footer Placeholder 4">
            <a:extLst>
              <a:ext uri="{FF2B5EF4-FFF2-40B4-BE49-F238E27FC236}">
                <a16:creationId xmlns:a16="http://schemas.microsoft.com/office/drawing/2014/main" id="{4ED64581-C508-314E-8CE8-7212831E5005}"/>
              </a:ext>
            </a:extLst>
          </p:cNvPr>
          <p:cNvSpPr txBox="1">
            <a:spLocks/>
          </p:cNvSpPr>
          <p:nvPr userDrawn="1"/>
        </p:nvSpPr>
        <p:spPr>
          <a:xfrm>
            <a:off x="4038600" y="635635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Ontology Summit, Feb 5, 2020</a:t>
            </a:r>
          </a:p>
        </p:txBody>
      </p:sp>
    </p:spTree>
    <p:extLst>
      <p:ext uri="{BB962C8B-B14F-4D97-AF65-F5344CB8AC3E}">
        <p14:creationId xmlns:p14="http://schemas.microsoft.com/office/powerpoint/2010/main" val="369646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78C62-5ADB-DD4B-848E-A0DA53C2FFF1}"/>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D3280E-6089-1D49-A6DB-D8395D3837B4}"/>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F4FBF52-2595-0449-A010-588317AE3AD4}"/>
              </a:ext>
            </a:extLst>
          </p:cNvPr>
          <p:cNvSpPr>
            <a:spLocks noGrp="1"/>
          </p:cNvSpPr>
          <p:nvPr>
            <p:ph type="dt" sz="half" idx="10"/>
          </p:nvPr>
        </p:nvSpPr>
        <p:spPr/>
        <p:txBody>
          <a:bodyPr/>
          <a:lstStyle/>
          <a:p>
            <a:fld id="{88B70B71-1DD6-9043-8D5F-F12B0B2EDEC9}" type="datetimeFigureOut">
              <a:rPr lang="en-US" smtClean="0"/>
              <a:t>2/4/20</a:t>
            </a:fld>
            <a:endParaRPr lang="en-US"/>
          </a:p>
        </p:txBody>
      </p:sp>
      <p:sp>
        <p:nvSpPr>
          <p:cNvPr id="5" name="Footer Placeholder 4">
            <a:extLst>
              <a:ext uri="{FF2B5EF4-FFF2-40B4-BE49-F238E27FC236}">
                <a16:creationId xmlns:a16="http://schemas.microsoft.com/office/drawing/2014/main" id="{5DAEB5B6-76EC-5E4D-935B-0724592EEB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D7A738-B6E8-6947-903A-8C2AF9991E1E}"/>
              </a:ext>
            </a:extLst>
          </p:cNvPr>
          <p:cNvSpPr>
            <a:spLocks noGrp="1"/>
          </p:cNvSpPr>
          <p:nvPr>
            <p:ph type="sldNum" sz="quarter" idx="12"/>
          </p:nvPr>
        </p:nvSpPr>
        <p:spPr/>
        <p:txBody>
          <a:bodyPr/>
          <a:lstStyle/>
          <a:p>
            <a:fld id="{E2D06944-072C-5147-B1E6-890620891BE4}" type="slidenum">
              <a:rPr lang="en-US" smtClean="0"/>
              <a:t>‹#›</a:t>
            </a:fld>
            <a:endParaRPr lang="en-US"/>
          </a:p>
        </p:txBody>
      </p:sp>
    </p:spTree>
    <p:extLst>
      <p:ext uri="{BB962C8B-B14F-4D97-AF65-F5344CB8AC3E}">
        <p14:creationId xmlns:p14="http://schemas.microsoft.com/office/powerpoint/2010/main" val="3568739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117E4-BC61-D843-8924-9E49D1CB7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52EAFC-8843-C24F-852C-8E7153F3497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E37843-12E6-4A49-830E-1682EBA21D7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973DC3-1026-774F-A83D-C1CFB7C194AA}"/>
              </a:ext>
            </a:extLst>
          </p:cNvPr>
          <p:cNvSpPr>
            <a:spLocks noGrp="1"/>
          </p:cNvSpPr>
          <p:nvPr>
            <p:ph type="dt" sz="half" idx="10"/>
          </p:nvPr>
        </p:nvSpPr>
        <p:spPr/>
        <p:txBody>
          <a:bodyPr/>
          <a:lstStyle/>
          <a:p>
            <a:fld id="{88B70B71-1DD6-9043-8D5F-F12B0B2EDEC9}" type="datetimeFigureOut">
              <a:rPr lang="en-US" smtClean="0"/>
              <a:t>2/4/20</a:t>
            </a:fld>
            <a:endParaRPr lang="en-US"/>
          </a:p>
        </p:txBody>
      </p:sp>
      <p:sp>
        <p:nvSpPr>
          <p:cNvPr id="6" name="Footer Placeholder 5">
            <a:extLst>
              <a:ext uri="{FF2B5EF4-FFF2-40B4-BE49-F238E27FC236}">
                <a16:creationId xmlns:a16="http://schemas.microsoft.com/office/drawing/2014/main" id="{C9F75F15-6FED-2F47-A77E-511E1EBA43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51187D-CCFE-5346-B90D-0B1EC495F5B4}"/>
              </a:ext>
            </a:extLst>
          </p:cNvPr>
          <p:cNvSpPr>
            <a:spLocks noGrp="1"/>
          </p:cNvSpPr>
          <p:nvPr>
            <p:ph type="sldNum" sz="quarter" idx="12"/>
          </p:nvPr>
        </p:nvSpPr>
        <p:spPr/>
        <p:txBody>
          <a:bodyPr/>
          <a:lstStyle/>
          <a:p>
            <a:fld id="{E2D06944-072C-5147-B1E6-890620891BE4}" type="slidenum">
              <a:rPr lang="en-US" smtClean="0"/>
              <a:t>‹#›</a:t>
            </a:fld>
            <a:endParaRPr lang="en-US"/>
          </a:p>
        </p:txBody>
      </p:sp>
    </p:spTree>
    <p:extLst>
      <p:ext uri="{BB962C8B-B14F-4D97-AF65-F5344CB8AC3E}">
        <p14:creationId xmlns:p14="http://schemas.microsoft.com/office/powerpoint/2010/main" val="1340755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13DF1-C2E0-CD4A-B619-C9762D1DE8CC}"/>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CF413C-EFDB-6A41-B3E2-62C3D6452363}"/>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C37D243-B991-384A-A80C-1DB7DCEEDCA9}"/>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DB5FA5-1E12-594A-8AFD-FB00177682A8}"/>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C857BC3-7147-FA4F-902C-DA30F505A753}"/>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4156C1-B5B4-E744-9A40-6480135E4BC8}"/>
              </a:ext>
            </a:extLst>
          </p:cNvPr>
          <p:cNvSpPr>
            <a:spLocks noGrp="1"/>
          </p:cNvSpPr>
          <p:nvPr>
            <p:ph type="dt" sz="half" idx="10"/>
          </p:nvPr>
        </p:nvSpPr>
        <p:spPr/>
        <p:txBody>
          <a:bodyPr/>
          <a:lstStyle/>
          <a:p>
            <a:fld id="{88B70B71-1DD6-9043-8D5F-F12B0B2EDEC9}" type="datetimeFigureOut">
              <a:rPr lang="en-US" smtClean="0"/>
              <a:t>2/4/20</a:t>
            </a:fld>
            <a:endParaRPr lang="en-US"/>
          </a:p>
        </p:txBody>
      </p:sp>
      <p:sp>
        <p:nvSpPr>
          <p:cNvPr id="8" name="Footer Placeholder 7">
            <a:extLst>
              <a:ext uri="{FF2B5EF4-FFF2-40B4-BE49-F238E27FC236}">
                <a16:creationId xmlns:a16="http://schemas.microsoft.com/office/drawing/2014/main" id="{B870BF57-E493-B64E-A58C-0319A114F8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4376D2-A16E-1041-817D-61407908C034}"/>
              </a:ext>
            </a:extLst>
          </p:cNvPr>
          <p:cNvSpPr>
            <a:spLocks noGrp="1"/>
          </p:cNvSpPr>
          <p:nvPr>
            <p:ph type="sldNum" sz="quarter" idx="12"/>
          </p:nvPr>
        </p:nvSpPr>
        <p:spPr/>
        <p:txBody>
          <a:bodyPr/>
          <a:lstStyle/>
          <a:p>
            <a:fld id="{E2D06944-072C-5147-B1E6-890620891BE4}" type="slidenum">
              <a:rPr lang="en-US" smtClean="0"/>
              <a:t>‹#›</a:t>
            </a:fld>
            <a:endParaRPr lang="en-US"/>
          </a:p>
        </p:txBody>
      </p:sp>
    </p:spTree>
    <p:extLst>
      <p:ext uri="{BB962C8B-B14F-4D97-AF65-F5344CB8AC3E}">
        <p14:creationId xmlns:p14="http://schemas.microsoft.com/office/powerpoint/2010/main" val="1757660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885BF-AF82-4549-92F0-E08C3F5471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2BD90F-CE43-974C-B738-45FDF90364B2}"/>
              </a:ext>
            </a:extLst>
          </p:cNvPr>
          <p:cNvSpPr>
            <a:spLocks noGrp="1"/>
          </p:cNvSpPr>
          <p:nvPr>
            <p:ph type="dt" sz="half" idx="10"/>
          </p:nvPr>
        </p:nvSpPr>
        <p:spPr/>
        <p:txBody>
          <a:bodyPr/>
          <a:lstStyle/>
          <a:p>
            <a:fld id="{88B70B71-1DD6-9043-8D5F-F12B0B2EDEC9}" type="datetimeFigureOut">
              <a:rPr lang="en-US" smtClean="0"/>
              <a:t>2/4/20</a:t>
            </a:fld>
            <a:endParaRPr lang="en-US"/>
          </a:p>
        </p:txBody>
      </p:sp>
      <p:sp>
        <p:nvSpPr>
          <p:cNvPr id="5" name="Slide Number Placeholder 4">
            <a:extLst>
              <a:ext uri="{FF2B5EF4-FFF2-40B4-BE49-F238E27FC236}">
                <a16:creationId xmlns:a16="http://schemas.microsoft.com/office/drawing/2014/main" id="{7FC99725-AE0C-5F48-BA2D-27A843712307}"/>
              </a:ext>
            </a:extLst>
          </p:cNvPr>
          <p:cNvSpPr>
            <a:spLocks noGrp="1"/>
          </p:cNvSpPr>
          <p:nvPr>
            <p:ph type="sldNum" sz="quarter" idx="12"/>
          </p:nvPr>
        </p:nvSpPr>
        <p:spPr/>
        <p:txBody>
          <a:bodyPr/>
          <a:lstStyle/>
          <a:p>
            <a:fld id="{E2D06944-072C-5147-B1E6-890620891BE4}" type="slidenum">
              <a:rPr lang="en-US" smtClean="0"/>
              <a:t>‹#›</a:t>
            </a:fld>
            <a:endParaRPr lang="en-US"/>
          </a:p>
        </p:txBody>
      </p:sp>
      <p:sp>
        <p:nvSpPr>
          <p:cNvPr id="6" name="Footer Placeholder 4">
            <a:extLst>
              <a:ext uri="{FF2B5EF4-FFF2-40B4-BE49-F238E27FC236}">
                <a16:creationId xmlns:a16="http://schemas.microsoft.com/office/drawing/2014/main" id="{1870FF1B-4650-DA47-8B0C-54BC41E9DD1C}"/>
              </a:ext>
            </a:extLst>
          </p:cNvPr>
          <p:cNvSpPr txBox="1">
            <a:spLocks/>
          </p:cNvSpPr>
          <p:nvPr userDrawn="1"/>
        </p:nvSpPr>
        <p:spPr>
          <a:xfrm>
            <a:off x="4038600"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Ontology Summit, Feb 5, 2020</a:t>
            </a:r>
          </a:p>
        </p:txBody>
      </p:sp>
    </p:spTree>
    <p:extLst>
      <p:ext uri="{BB962C8B-B14F-4D97-AF65-F5344CB8AC3E}">
        <p14:creationId xmlns:p14="http://schemas.microsoft.com/office/powerpoint/2010/main" val="754943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F83C6-5BB0-714E-B5C4-51F2A0AB9B0B}"/>
              </a:ext>
            </a:extLst>
          </p:cNvPr>
          <p:cNvSpPr>
            <a:spLocks noGrp="1"/>
          </p:cNvSpPr>
          <p:nvPr>
            <p:ph type="dt" sz="half" idx="10"/>
          </p:nvPr>
        </p:nvSpPr>
        <p:spPr/>
        <p:txBody>
          <a:bodyPr/>
          <a:lstStyle/>
          <a:p>
            <a:fld id="{88B70B71-1DD6-9043-8D5F-F12B0B2EDEC9}" type="datetimeFigureOut">
              <a:rPr lang="en-US" smtClean="0"/>
              <a:t>2/4/20</a:t>
            </a:fld>
            <a:endParaRPr lang="en-US"/>
          </a:p>
        </p:txBody>
      </p:sp>
      <p:sp>
        <p:nvSpPr>
          <p:cNvPr id="4" name="Slide Number Placeholder 3">
            <a:extLst>
              <a:ext uri="{FF2B5EF4-FFF2-40B4-BE49-F238E27FC236}">
                <a16:creationId xmlns:a16="http://schemas.microsoft.com/office/drawing/2014/main" id="{B2827408-C2B4-0941-B202-9E69BD6B9980}"/>
              </a:ext>
            </a:extLst>
          </p:cNvPr>
          <p:cNvSpPr>
            <a:spLocks noGrp="1"/>
          </p:cNvSpPr>
          <p:nvPr>
            <p:ph type="sldNum" sz="quarter" idx="12"/>
          </p:nvPr>
        </p:nvSpPr>
        <p:spPr/>
        <p:txBody>
          <a:bodyPr/>
          <a:lstStyle/>
          <a:p>
            <a:fld id="{E2D06944-072C-5147-B1E6-890620891BE4}" type="slidenum">
              <a:rPr lang="en-US" smtClean="0"/>
              <a:t>‹#›</a:t>
            </a:fld>
            <a:endParaRPr lang="en-US"/>
          </a:p>
        </p:txBody>
      </p:sp>
      <p:sp>
        <p:nvSpPr>
          <p:cNvPr id="5" name="Footer Placeholder 4">
            <a:extLst>
              <a:ext uri="{FF2B5EF4-FFF2-40B4-BE49-F238E27FC236}">
                <a16:creationId xmlns:a16="http://schemas.microsoft.com/office/drawing/2014/main" id="{46D53667-610E-324A-9C6F-A11A5F68B5F7}"/>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Ontology Summit, Feb 5, 2020</a:t>
            </a:r>
          </a:p>
        </p:txBody>
      </p:sp>
    </p:spTree>
    <p:extLst>
      <p:ext uri="{BB962C8B-B14F-4D97-AF65-F5344CB8AC3E}">
        <p14:creationId xmlns:p14="http://schemas.microsoft.com/office/powerpoint/2010/main" val="1831768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5C924-5F25-0640-92F7-7C2CBA0C32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298A89-FE13-A24A-AFF7-9EED01F38A7B}"/>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C2E01C-5CA0-E440-8186-47A76AA12412}"/>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DA82FC1-F642-904F-AF24-4AB13B72D99A}"/>
              </a:ext>
            </a:extLst>
          </p:cNvPr>
          <p:cNvSpPr>
            <a:spLocks noGrp="1"/>
          </p:cNvSpPr>
          <p:nvPr>
            <p:ph type="dt" sz="half" idx="10"/>
          </p:nvPr>
        </p:nvSpPr>
        <p:spPr/>
        <p:txBody>
          <a:bodyPr/>
          <a:lstStyle/>
          <a:p>
            <a:fld id="{88B70B71-1DD6-9043-8D5F-F12B0B2EDEC9}" type="datetimeFigureOut">
              <a:rPr lang="en-US" smtClean="0"/>
              <a:t>2/4/20</a:t>
            </a:fld>
            <a:endParaRPr lang="en-US"/>
          </a:p>
        </p:txBody>
      </p:sp>
      <p:sp>
        <p:nvSpPr>
          <p:cNvPr id="6" name="Footer Placeholder 5">
            <a:extLst>
              <a:ext uri="{FF2B5EF4-FFF2-40B4-BE49-F238E27FC236}">
                <a16:creationId xmlns:a16="http://schemas.microsoft.com/office/drawing/2014/main" id="{BF37DA27-7EC5-2547-84D7-32704EA314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22CE7B-7E6E-C845-8F87-12F20C5AEBF2}"/>
              </a:ext>
            </a:extLst>
          </p:cNvPr>
          <p:cNvSpPr>
            <a:spLocks noGrp="1"/>
          </p:cNvSpPr>
          <p:nvPr>
            <p:ph type="sldNum" sz="quarter" idx="12"/>
          </p:nvPr>
        </p:nvSpPr>
        <p:spPr/>
        <p:txBody>
          <a:bodyPr/>
          <a:lstStyle/>
          <a:p>
            <a:fld id="{E2D06944-072C-5147-B1E6-890620891BE4}" type="slidenum">
              <a:rPr lang="en-US" smtClean="0"/>
              <a:t>‹#›</a:t>
            </a:fld>
            <a:endParaRPr lang="en-US"/>
          </a:p>
        </p:txBody>
      </p:sp>
    </p:spTree>
    <p:extLst>
      <p:ext uri="{BB962C8B-B14F-4D97-AF65-F5344CB8AC3E}">
        <p14:creationId xmlns:p14="http://schemas.microsoft.com/office/powerpoint/2010/main" val="1415721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CAEE9-8881-8745-9599-60E848E71B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5ED4AE-FD1F-F844-BA97-0837FD6EAAD4}"/>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EF174222-4699-0843-9606-1E2A7FB4BCDB}"/>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B3789F-D3CD-E442-89D8-726531EBD5AE}"/>
              </a:ext>
            </a:extLst>
          </p:cNvPr>
          <p:cNvSpPr>
            <a:spLocks noGrp="1"/>
          </p:cNvSpPr>
          <p:nvPr>
            <p:ph type="dt" sz="half" idx="10"/>
          </p:nvPr>
        </p:nvSpPr>
        <p:spPr/>
        <p:txBody>
          <a:bodyPr/>
          <a:lstStyle/>
          <a:p>
            <a:fld id="{88B70B71-1DD6-9043-8D5F-F12B0B2EDEC9}" type="datetimeFigureOut">
              <a:rPr lang="en-US" smtClean="0"/>
              <a:t>2/4/20</a:t>
            </a:fld>
            <a:endParaRPr lang="en-US"/>
          </a:p>
        </p:txBody>
      </p:sp>
      <p:sp>
        <p:nvSpPr>
          <p:cNvPr id="6" name="Footer Placeholder 5">
            <a:extLst>
              <a:ext uri="{FF2B5EF4-FFF2-40B4-BE49-F238E27FC236}">
                <a16:creationId xmlns:a16="http://schemas.microsoft.com/office/drawing/2014/main" id="{CC69758F-5275-304E-B770-328CB85A7F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2CC06D-E976-D643-ADE6-87ED2E83BC6E}"/>
              </a:ext>
            </a:extLst>
          </p:cNvPr>
          <p:cNvSpPr>
            <a:spLocks noGrp="1"/>
          </p:cNvSpPr>
          <p:nvPr>
            <p:ph type="sldNum" sz="quarter" idx="12"/>
          </p:nvPr>
        </p:nvSpPr>
        <p:spPr/>
        <p:txBody>
          <a:bodyPr/>
          <a:lstStyle/>
          <a:p>
            <a:fld id="{E2D06944-072C-5147-B1E6-890620891BE4}" type="slidenum">
              <a:rPr lang="en-US" smtClean="0"/>
              <a:t>‹#›</a:t>
            </a:fld>
            <a:endParaRPr lang="en-US"/>
          </a:p>
        </p:txBody>
      </p:sp>
    </p:spTree>
    <p:extLst>
      <p:ext uri="{BB962C8B-B14F-4D97-AF65-F5344CB8AC3E}">
        <p14:creationId xmlns:p14="http://schemas.microsoft.com/office/powerpoint/2010/main" val="3648071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ADDA7B-D8C2-B648-8954-0A47BABE1442}"/>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0BDC015-312E-6546-B5DB-5D31673254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4C964F-3528-1D4B-8FFD-1930C7A0E7C2}"/>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70B71-1DD6-9043-8D5F-F12B0B2EDEC9}" type="datetimeFigureOut">
              <a:rPr lang="en-US" smtClean="0"/>
              <a:t>2/4/20</a:t>
            </a:fld>
            <a:endParaRPr lang="en-US"/>
          </a:p>
        </p:txBody>
      </p:sp>
      <p:sp>
        <p:nvSpPr>
          <p:cNvPr id="5" name="Footer Placeholder 4">
            <a:extLst>
              <a:ext uri="{FF2B5EF4-FFF2-40B4-BE49-F238E27FC236}">
                <a16:creationId xmlns:a16="http://schemas.microsoft.com/office/drawing/2014/main" id="{6487658B-8FD4-4948-97DF-18450D2F85DF}"/>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Ontology Summit, Feb 5, 2020</a:t>
            </a:r>
          </a:p>
        </p:txBody>
      </p:sp>
      <p:sp>
        <p:nvSpPr>
          <p:cNvPr id="6" name="Slide Number Placeholder 5">
            <a:extLst>
              <a:ext uri="{FF2B5EF4-FFF2-40B4-BE49-F238E27FC236}">
                <a16:creationId xmlns:a16="http://schemas.microsoft.com/office/drawing/2014/main" id="{696FD387-5558-2D45-9009-A25994732658}"/>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D06944-072C-5147-B1E6-890620891BE4}" type="slidenum">
              <a:rPr lang="en-US" smtClean="0"/>
              <a:t>‹#›</a:t>
            </a:fld>
            <a:endParaRPr lang="en-US"/>
          </a:p>
        </p:txBody>
      </p:sp>
      <p:pic>
        <p:nvPicPr>
          <p:cNvPr id="11" name="Picture 10">
            <a:extLst>
              <a:ext uri="{FF2B5EF4-FFF2-40B4-BE49-F238E27FC236}">
                <a16:creationId xmlns:a16="http://schemas.microsoft.com/office/drawing/2014/main" id="{8276F7D8-8DBD-484C-9454-E68A942CB47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364464" y="6052411"/>
            <a:ext cx="743256" cy="747141"/>
          </a:xfrm>
          <a:prstGeom prst="rect">
            <a:avLst/>
          </a:prstGeom>
        </p:spPr>
      </p:pic>
      <p:grpSp>
        <p:nvGrpSpPr>
          <p:cNvPr id="12" name="Group 11">
            <a:extLst>
              <a:ext uri="{FF2B5EF4-FFF2-40B4-BE49-F238E27FC236}">
                <a16:creationId xmlns:a16="http://schemas.microsoft.com/office/drawing/2014/main" id="{8BE8BEEE-F2BC-4C43-9F56-81B0A595814D}"/>
              </a:ext>
            </a:extLst>
          </p:cNvPr>
          <p:cNvGrpSpPr/>
          <p:nvPr userDrawn="1"/>
        </p:nvGrpSpPr>
        <p:grpSpPr>
          <a:xfrm>
            <a:off x="0" y="6465590"/>
            <a:ext cx="4063433" cy="392410"/>
            <a:chOff x="2568719" y="6556651"/>
            <a:chExt cx="2148064" cy="186395"/>
          </a:xfrm>
        </p:grpSpPr>
        <p:pic>
          <p:nvPicPr>
            <p:cNvPr id="13" name="Picture 2">
              <a:extLst>
                <a:ext uri="{FF2B5EF4-FFF2-40B4-BE49-F238E27FC236}">
                  <a16:creationId xmlns:a16="http://schemas.microsoft.com/office/drawing/2014/main" id="{E8C304BF-27C2-B94C-BEB3-21AE40749191}"/>
                </a:ext>
                <a:ext uri="{C183D7F6-B498-43B3-948B-1728B52AA6E4}">
                  <adec:decorative xmlns:adec="http://schemas.microsoft.com/office/drawing/2017/decorative" val="1"/>
                </a:ext>
              </a:extLst>
            </p:cNvPr>
            <p:cNvPicPr>
              <a:picLocks noChangeAspect="1" noChangeArrowheads="1"/>
            </p:cNvPicPr>
            <p:nvPr userDrawn="1"/>
          </p:nvPicPr>
          <p:blipFill rotWithShape="1">
            <a:blip r:embed="rId14">
              <a:extLst>
                <a:ext uri="{28A0092B-C50C-407E-A947-70E740481C1C}">
                  <a14:useLocalDpi xmlns:a14="http://schemas.microsoft.com/office/drawing/2010/main" val="0"/>
                </a:ext>
              </a:extLst>
            </a:blip>
            <a:srcRect l="34402" t="41182" r="49449" b="217"/>
            <a:stretch/>
          </p:blipFill>
          <p:spPr bwMode="auto">
            <a:xfrm>
              <a:off x="2568719" y="6556651"/>
              <a:ext cx="348960" cy="18481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BD446F00-B41E-E74D-B041-85AE70A91EBC}"/>
                </a:ext>
                <a:ext uri="{C183D7F6-B498-43B3-948B-1728B52AA6E4}">
                  <adec:decorative xmlns:adec="http://schemas.microsoft.com/office/drawing/2017/decorative" val="1"/>
                </a:ext>
              </a:extLst>
            </p:cNvPr>
            <p:cNvPicPr>
              <a:picLocks noChangeAspect="1" noChangeArrowheads="1"/>
            </p:cNvPicPr>
            <p:nvPr userDrawn="1"/>
          </p:nvPicPr>
          <p:blipFill rotWithShape="1">
            <a:blip r:embed="rId14">
              <a:extLst>
                <a:ext uri="{28A0092B-C50C-407E-A947-70E740481C1C}">
                  <a14:useLocalDpi xmlns:a14="http://schemas.microsoft.com/office/drawing/2010/main" val="0"/>
                </a:ext>
              </a:extLst>
            </a:blip>
            <a:srcRect l="-1" r="42439" b="58665"/>
            <a:stretch/>
          </p:blipFill>
          <p:spPr bwMode="auto">
            <a:xfrm>
              <a:off x="2917678" y="6558231"/>
              <a:ext cx="1450146" cy="18481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AF10FAC3-F9F4-F240-AEDE-C531638335B4}"/>
                </a:ext>
                <a:ext uri="{C183D7F6-B498-43B3-948B-1728B52AA6E4}">
                  <adec:decorative xmlns:adec="http://schemas.microsoft.com/office/drawing/2017/decorative" val="1"/>
                </a:ext>
              </a:extLst>
            </p:cNvPr>
            <p:cNvPicPr>
              <a:picLocks noChangeAspect="1" noChangeArrowheads="1"/>
            </p:cNvPicPr>
            <p:nvPr userDrawn="1"/>
          </p:nvPicPr>
          <p:blipFill rotWithShape="1">
            <a:blip r:embed="rId14">
              <a:extLst>
                <a:ext uri="{28A0092B-C50C-407E-A947-70E740481C1C}">
                  <a14:useLocalDpi xmlns:a14="http://schemas.microsoft.com/office/drawing/2010/main" val="0"/>
                </a:ext>
              </a:extLst>
            </a:blip>
            <a:srcRect l="49449" t="41890" r="25500" b="2713"/>
            <a:stretch/>
          </p:blipFill>
          <p:spPr bwMode="auto">
            <a:xfrm>
              <a:off x="4367825" y="6557207"/>
              <a:ext cx="348958" cy="1842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90412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itrd.gov/nitrdgroups/images/c/ca/OKN_ChaitanBaru.pdf"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nitrd.gov/nitrdgroups/images/c/ca/OKN_ChaitanBaru.pdf" TargetMode="External"/><Relationship Id="rId3" Type="http://schemas.openxmlformats.org/officeDocument/2006/relationships/image" Target="../media/image16.png"/><Relationship Id="rId7" Type="http://schemas.openxmlformats.org/officeDocument/2006/relationships/hyperlink" Target="http://workshops.cs.georgetown.edu/BDSI-2015/"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D563CD2-85F9-4BB8-A624-DFBB1788A69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099" y="3626778"/>
            <a:ext cx="9215800" cy="28157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9867D50-2DF9-4323-989C-C70C0D00A259}"/>
              </a:ext>
            </a:extLst>
          </p:cNvPr>
          <p:cNvSpPr>
            <a:spLocks noGrp="1"/>
          </p:cNvSpPr>
          <p:nvPr>
            <p:ph type="ctrTitle"/>
          </p:nvPr>
        </p:nvSpPr>
        <p:spPr>
          <a:xfrm>
            <a:off x="987369" y="415496"/>
            <a:ext cx="9716530" cy="1438018"/>
          </a:xfrm>
        </p:spPr>
        <p:txBody>
          <a:bodyPr>
            <a:normAutofit/>
          </a:bodyPr>
          <a:lstStyle/>
          <a:p>
            <a:pPr algn="ctr"/>
            <a:r>
              <a:rPr lang="en-US" sz="4900" dirty="0"/>
              <a:t>The NSF </a:t>
            </a:r>
            <a:r>
              <a:rPr lang="en-US" sz="4400" dirty="0"/>
              <a:t>Convergence Accelerator Pilot</a:t>
            </a:r>
            <a:br>
              <a:rPr lang="en-US" sz="4400" dirty="0"/>
            </a:br>
            <a:r>
              <a:rPr lang="en-US" sz="4400" dirty="0"/>
              <a:t>Track A – Open Knowledge Network</a:t>
            </a:r>
            <a:endParaRPr lang="en-US" sz="4900" dirty="0"/>
          </a:p>
        </p:txBody>
      </p:sp>
      <p:sp>
        <p:nvSpPr>
          <p:cNvPr id="3" name="Subtitle 2">
            <a:extLst>
              <a:ext uri="{FF2B5EF4-FFF2-40B4-BE49-F238E27FC236}">
                <a16:creationId xmlns:a16="http://schemas.microsoft.com/office/drawing/2014/main" id="{52410154-BA8A-E047-9B10-36B5DAC234AB}"/>
              </a:ext>
            </a:extLst>
          </p:cNvPr>
          <p:cNvSpPr>
            <a:spLocks noGrp="1"/>
          </p:cNvSpPr>
          <p:nvPr>
            <p:ph type="subTitle" idx="1"/>
          </p:nvPr>
        </p:nvSpPr>
        <p:spPr>
          <a:xfrm>
            <a:off x="1488099" y="2307821"/>
            <a:ext cx="9144000" cy="1318957"/>
          </a:xfrm>
        </p:spPr>
        <p:txBody>
          <a:bodyPr>
            <a:normAutofit fontScale="92500" lnSpcReduction="20000"/>
          </a:bodyPr>
          <a:lstStyle/>
          <a:p>
            <a:pPr>
              <a:spcBef>
                <a:spcPts val="0"/>
              </a:spcBef>
            </a:pPr>
            <a:r>
              <a:rPr lang="en-US" sz="3000" dirty="0" err="1"/>
              <a:t>Chaitan</a:t>
            </a:r>
            <a:r>
              <a:rPr lang="en-US" sz="3000" dirty="0"/>
              <a:t> </a:t>
            </a:r>
            <a:r>
              <a:rPr lang="en-US" sz="3000" dirty="0" err="1"/>
              <a:t>Baru</a:t>
            </a:r>
            <a:r>
              <a:rPr lang="en-US" sz="3000" dirty="0"/>
              <a:t>, Senior Science Advisor</a:t>
            </a:r>
          </a:p>
          <a:p>
            <a:r>
              <a:rPr lang="en-US" sz="2800" dirty="0"/>
              <a:t>Convergence Accelerator Office, Office of the Director</a:t>
            </a:r>
          </a:p>
          <a:p>
            <a:r>
              <a:rPr lang="en-US" sz="2800" dirty="0"/>
              <a:t>National Science Foundation</a:t>
            </a:r>
          </a:p>
        </p:txBody>
      </p:sp>
      <p:sp>
        <p:nvSpPr>
          <p:cNvPr id="6" name="Rectangle 5">
            <a:extLst>
              <a:ext uri="{FF2B5EF4-FFF2-40B4-BE49-F238E27FC236}">
                <a16:creationId xmlns:a16="http://schemas.microsoft.com/office/drawing/2014/main" id="{CD748E19-7549-8D41-AF4D-6B48F22F96BF}"/>
              </a:ext>
            </a:extLst>
          </p:cNvPr>
          <p:cNvSpPr/>
          <p:nvPr/>
        </p:nvSpPr>
        <p:spPr>
          <a:xfrm>
            <a:off x="0" y="6456359"/>
            <a:ext cx="4128654" cy="415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1123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26E208E-11AF-814E-BB2F-9E334F185FAF}"/>
              </a:ext>
            </a:extLst>
          </p:cNvPr>
          <p:cNvSpPr>
            <a:spLocks noGrp="1"/>
          </p:cNvSpPr>
          <p:nvPr>
            <p:ph idx="1"/>
          </p:nvPr>
        </p:nvSpPr>
        <p:spPr>
          <a:xfrm>
            <a:off x="1561086" y="5292564"/>
            <a:ext cx="9080013" cy="851474"/>
          </a:xfrm>
        </p:spPr>
        <p:txBody>
          <a:bodyPr>
            <a:normAutofit/>
          </a:bodyPr>
          <a:lstStyle/>
          <a:p>
            <a:r>
              <a:rPr lang="en-US" sz="1800" dirty="0"/>
              <a:t>NSF has supported significant past research in</a:t>
            </a:r>
          </a:p>
          <a:p>
            <a:pPr lvl="1"/>
            <a:r>
              <a:rPr lang="en-US" sz="1600" dirty="0"/>
              <a:t>Creation of knowledge bases—representation, performance, creation of ontologies, knowledge extraction, knowledge aggregation, reasoning ... </a:t>
            </a:r>
          </a:p>
        </p:txBody>
      </p:sp>
      <p:sp>
        <p:nvSpPr>
          <p:cNvPr id="4" name="Slide Number Placeholder 3">
            <a:extLst>
              <a:ext uri="{FF2B5EF4-FFF2-40B4-BE49-F238E27FC236}">
                <a16:creationId xmlns:a16="http://schemas.microsoft.com/office/drawing/2014/main" id="{FE247830-1C9B-A14A-B157-819572271FE5}"/>
              </a:ext>
            </a:extLst>
          </p:cNvPr>
          <p:cNvSpPr>
            <a:spLocks noGrp="1"/>
          </p:cNvSpPr>
          <p:nvPr>
            <p:ph type="sldNum" sz="quarter" idx="12"/>
          </p:nvPr>
        </p:nvSpPr>
        <p:spPr/>
        <p:txBody>
          <a:bodyPr/>
          <a:lstStyle/>
          <a:p>
            <a:fld id="{8F4BEAD3-91E3-4FFC-B7DC-935959D17485}" type="slidenum">
              <a:rPr lang="en-US" smtClean="0"/>
              <a:pPr/>
              <a:t>10</a:t>
            </a:fld>
            <a:endParaRPr lang="en-US" dirty="0"/>
          </a:p>
        </p:txBody>
      </p:sp>
      <p:pic>
        <p:nvPicPr>
          <p:cNvPr id="5" name="Picture 4">
            <a:extLst>
              <a:ext uri="{FF2B5EF4-FFF2-40B4-BE49-F238E27FC236}">
                <a16:creationId xmlns:a16="http://schemas.microsoft.com/office/drawing/2014/main" id="{2A3EEBB3-7C68-504B-95A4-AECA67CFA8C3}"/>
              </a:ext>
            </a:extLst>
          </p:cNvPr>
          <p:cNvPicPr>
            <a:picLocks noChangeAspect="1"/>
          </p:cNvPicPr>
          <p:nvPr/>
        </p:nvPicPr>
        <p:blipFill rotWithShape="1">
          <a:blip r:embed="rId2">
            <a:extLst>
              <a:ext uri="{28A0092B-C50C-407E-A947-70E740481C1C}">
                <a14:useLocalDpi xmlns:a14="http://schemas.microsoft.com/office/drawing/2010/main" val="0"/>
              </a:ext>
            </a:extLst>
          </a:blip>
          <a:srcRect t="20615"/>
          <a:stretch/>
        </p:blipFill>
        <p:spPr>
          <a:xfrm>
            <a:off x="1561086" y="403342"/>
            <a:ext cx="9080013" cy="4771349"/>
          </a:xfrm>
          <a:prstGeom prst="rect">
            <a:avLst/>
          </a:prstGeom>
          <a:solidFill>
            <a:schemeClr val="bg1"/>
          </a:solidFill>
          <a:ln>
            <a:solidFill>
              <a:schemeClr val="tx1"/>
            </a:solidFill>
          </a:ln>
        </p:spPr>
      </p:pic>
      <p:sp>
        <p:nvSpPr>
          <p:cNvPr id="6" name="TextBox 5">
            <a:extLst>
              <a:ext uri="{FF2B5EF4-FFF2-40B4-BE49-F238E27FC236}">
                <a16:creationId xmlns:a16="http://schemas.microsoft.com/office/drawing/2014/main" id="{19760332-6205-DE4C-9259-0B714A96D14D}"/>
              </a:ext>
            </a:extLst>
          </p:cNvPr>
          <p:cNvSpPr txBox="1"/>
          <p:nvPr/>
        </p:nvSpPr>
        <p:spPr>
          <a:xfrm>
            <a:off x="5875525" y="4547845"/>
            <a:ext cx="6052362" cy="307777"/>
          </a:xfrm>
          <a:prstGeom prst="rect">
            <a:avLst/>
          </a:prstGeom>
          <a:solidFill>
            <a:schemeClr val="bg1"/>
          </a:solidFill>
          <a:ln>
            <a:solidFill>
              <a:schemeClr val="tx1"/>
            </a:solidFill>
          </a:ln>
        </p:spPr>
        <p:txBody>
          <a:bodyPr wrap="none" rtlCol="0">
            <a:spAutoFit/>
          </a:bodyPr>
          <a:lstStyle/>
          <a:p>
            <a:r>
              <a:rPr lang="en-US" sz="1400" b="1" dirty="0"/>
              <a:t>From: </a:t>
            </a:r>
            <a:r>
              <a:rPr lang="en-US" sz="1400" b="1" dirty="0">
                <a:hlinkClick r:id="rId3"/>
              </a:rPr>
              <a:t>https://www.nitrd.gov/nitrdgroups/images/c/ca/OKN_ChaitanBaru.pdf</a:t>
            </a:r>
            <a:r>
              <a:rPr lang="en-US" sz="1400" b="1" dirty="0"/>
              <a:t> </a:t>
            </a:r>
          </a:p>
        </p:txBody>
      </p:sp>
    </p:spTree>
    <p:extLst>
      <p:ext uri="{BB962C8B-B14F-4D97-AF65-F5344CB8AC3E}">
        <p14:creationId xmlns:p14="http://schemas.microsoft.com/office/powerpoint/2010/main" val="1233963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937CCC1C-A488-4795-8FE8-B5F460DFDAD3}"/>
              </a:ext>
            </a:extLst>
          </p:cNvPr>
          <p:cNvSpPr txBox="1">
            <a:spLocks noGrp="1"/>
          </p:cNvSpPr>
          <p:nvPr>
            <p:ph type="title"/>
          </p:nvPr>
        </p:nvSpPr>
        <p:spPr>
          <a:xfrm>
            <a:off x="838200" y="677043"/>
            <a:ext cx="5025222" cy="701731"/>
          </a:xfrm>
          <a:prstGeom prst="rect">
            <a:avLst/>
          </a:prstGeom>
          <a:noFill/>
        </p:spPr>
        <p:txBody>
          <a:bodyPr wrap="none" rtlCol="0">
            <a:spAutoFit/>
          </a:bodyPr>
          <a:lstStyle/>
          <a:p>
            <a:r>
              <a:rPr lang="en-US" dirty="0"/>
              <a:t>OKN Phase 1 Projects</a:t>
            </a:r>
            <a:endParaRPr lang="en-US" sz="4400" dirty="0"/>
          </a:p>
        </p:txBody>
      </p:sp>
      <p:sp>
        <p:nvSpPr>
          <p:cNvPr id="4" name="Slide Number Placeholder 3">
            <a:extLst>
              <a:ext uri="{FF2B5EF4-FFF2-40B4-BE49-F238E27FC236}">
                <a16:creationId xmlns:a16="http://schemas.microsoft.com/office/drawing/2014/main" id="{E1D8FD9D-3729-42EF-9560-320310499F74}"/>
              </a:ext>
            </a:extLst>
          </p:cNvPr>
          <p:cNvSpPr>
            <a:spLocks noGrp="1"/>
          </p:cNvSpPr>
          <p:nvPr>
            <p:ph type="sldNum" sz="quarter" idx="12"/>
          </p:nvPr>
        </p:nvSpPr>
        <p:spPr/>
        <p:txBody>
          <a:bodyPr/>
          <a:lstStyle/>
          <a:p>
            <a:fld id="{8F4BEAD3-91E3-4FFC-B7DC-935959D17485}" type="slidenum">
              <a:rPr lang="en-US" smtClean="0"/>
              <a:pPr/>
              <a:t>11</a:t>
            </a:fld>
            <a:endParaRPr lang="en-US" dirty="0"/>
          </a:p>
        </p:txBody>
      </p:sp>
      <p:grpSp>
        <p:nvGrpSpPr>
          <p:cNvPr id="15" name="Group 14">
            <a:extLst>
              <a:ext uri="{FF2B5EF4-FFF2-40B4-BE49-F238E27FC236}">
                <a16:creationId xmlns:a16="http://schemas.microsoft.com/office/drawing/2014/main" id="{26A1885E-3B5C-5D4B-91E2-B2A326CE7D9E}"/>
              </a:ext>
            </a:extLst>
          </p:cNvPr>
          <p:cNvGrpSpPr/>
          <p:nvPr/>
        </p:nvGrpSpPr>
        <p:grpSpPr>
          <a:xfrm>
            <a:off x="172060" y="1548480"/>
            <a:ext cx="11875888" cy="1955621"/>
            <a:chOff x="26129" y="3416574"/>
            <a:chExt cx="11875888" cy="1955621"/>
          </a:xfrm>
        </p:grpSpPr>
        <p:cxnSp>
          <p:nvCxnSpPr>
            <p:cNvPr id="5" name="Straight Connector 4">
              <a:extLst>
                <a:ext uri="{FF2B5EF4-FFF2-40B4-BE49-F238E27FC236}">
                  <a16:creationId xmlns:a16="http://schemas.microsoft.com/office/drawing/2014/main" id="{D66FCC5D-0FAF-459E-A1B1-02D9D743C382}"/>
                </a:ext>
              </a:extLst>
            </p:cNvPr>
            <p:cNvCxnSpPr/>
            <p:nvPr/>
          </p:nvCxnSpPr>
          <p:spPr>
            <a:xfrm>
              <a:off x="1812618" y="3878982"/>
              <a:ext cx="0" cy="1253579"/>
            </a:xfrm>
            <a:prstGeom prst="line">
              <a:avLst/>
            </a:prstGeom>
            <a:ln w="44450">
              <a:solidFill>
                <a:schemeClr val="accent1">
                  <a:lumMod val="60000"/>
                  <a:lumOff val="40000"/>
                  <a:alpha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E40B0A2-DD36-4DBB-AC4E-11F60B17E2D1}"/>
                </a:ext>
              </a:extLst>
            </p:cNvPr>
            <p:cNvCxnSpPr/>
            <p:nvPr/>
          </p:nvCxnSpPr>
          <p:spPr>
            <a:xfrm>
              <a:off x="3092069" y="3878980"/>
              <a:ext cx="0" cy="1253579"/>
            </a:xfrm>
            <a:prstGeom prst="line">
              <a:avLst/>
            </a:prstGeom>
            <a:ln w="44450">
              <a:solidFill>
                <a:schemeClr val="accent1">
                  <a:lumMod val="60000"/>
                  <a:lumOff val="40000"/>
                  <a:alpha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AE44708-4CB2-45A0-A734-BA1FEDD9422B}"/>
                </a:ext>
              </a:extLst>
            </p:cNvPr>
            <p:cNvCxnSpPr/>
            <p:nvPr/>
          </p:nvCxnSpPr>
          <p:spPr>
            <a:xfrm>
              <a:off x="4392744" y="3878979"/>
              <a:ext cx="0" cy="1253579"/>
            </a:xfrm>
            <a:prstGeom prst="line">
              <a:avLst/>
            </a:prstGeom>
            <a:ln w="44450">
              <a:solidFill>
                <a:schemeClr val="accent1">
                  <a:lumMod val="60000"/>
                  <a:lumOff val="40000"/>
                  <a:alpha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E9C253A-0437-440D-AC19-7A6D26865369}"/>
                </a:ext>
              </a:extLst>
            </p:cNvPr>
            <p:cNvCxnSpPr/>
            <p:nvPr/>
          </p:nvCxnSpPr>
          <p:spPr>
            <a:xfrm>
              <a:off x="5787053" y="3878979"/>
              <a:ext cx="0" cy="1253579"/>
            </a:xfrm>
            <a:prstGeom prst="line">
              <a:avLst/>
            </a:prstGeom>
            <a:ln w="44450">
              <a:solidFill>
                <a:schemeClr val="accent1">
                  <a:lumMod val="60000"/>
                  <a:lumOff val="40000"/>
                  <a:alpha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4D9E955-EBBC-4B5D-8512-3A05EF387FE9}"/>
                </a:ext>
              </a:extLst>
            </p:cNvPr>
            <p:cNvCxnSpPr/>
            <p:nvPr/>
          </p:nvCxnSpPr>
          <p:spPr>
            <a:xfrm>
              <a:off x="7061265" y="3878979"/>
              <a:ext cx="0" cy="1253579"/>
            </a:xfrm>
            <a:prstGeom prst="line">
              <a:avLst/>
            </a:prstGeom>
            <a:ln w="44450">
              <a:solidFill>
                <a:schemeClr val="accent1">
                  <a:lumMod val="60000"/>
                  <a:lumOff val="40000"/>
                  <a:alpha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DD91CB7-4C9B-4E38-8B5B-DE9C821DD324}"/>
                </a:ext>
              </a:extLst>
            </p:cNvPr>
            <p:cNvCxnSpPr/>
            <p:nvPr/>
          </p:nvCxnSpPr>
          <p:spPr>
            <a:xfrm>
              <a:off x="8468299" y="3878979"/>
              <a:ext cx="0" cy="1253579"/>
            </a:xfrm>
            <a:prstGeom prst="line">
              <a:avLst/>
            </a:prstGeom>
            <a:ln w="44450">
              <a:solidFill>
                <a:schemeClr val="accent1">
                  <a:lumMod val="60000"/>
                  <a:lumOff val="40000"/>
                  <a:alpha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543F062-66C1-4DCA-BCB0-F5502BE3B793}"/>
                </a:ext>
              </a:extLst>
            </p:cNvPr>
            <p:cNvCxnSpPr/>
            <p:nvPr/>
          </p:nvCxnSpPr>
          <p:spPr>
            <a:xfrm>
              <a:off x="9865669" y="3878979"/>
              <a:ext cx="0" cy="1253579"/>
            </a:xfrm>
            <a:prstGeom prst="line">
              <a:avLst/>
            </a:prstGeom>
            <a:ln w="44450">
              <a:solidFill>
                <a:schemeClr val="accent1">
                  <a:lumMod val="60000"/>
                  <a:lumOff val="40000"/>
                  <a:alpha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3BFAE0E-1489-4C9C-9B28-E324FCCDD8DF}"/>
                </a:ext>
              </a:extLst>
            </p:cNvPr>
            <p:cNvCxnSpPr/>
            <p:nvPr/>
          </p:nvCxnSpPr>
          <p:spPr>
            <a:xfrm>
              <a:off x="11267715" y="3878982"/>
              <a:ext cx="0" cy="1253579"/>
            </a:xfrm>
            <a:prstGeom prst="line">
              <a:avLst/>
            </a:prstGeom>
            <a:ln w="44450">
              <a:solidFill>
                <a:schemeClr val="accent1">
                  <a:lumMod val="60000"/>
                  <a:lumOff val="40000"/>
                  <a:alpha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8DD8616-2B2C-4BEA-9C96-659BD7244C6A}"/>
                </a:ext>
              </a:extLst>
            </p:cNvPr>
            <p:cNvSpPr txBox="1"/>
            <p:nvPr/>
          </p:nvSpPr>
          <p:spPr>
            <a:xfrm>
              <a:off x="4336138" y="3416574"/>
              <a:ext cx="2913811" cy="523220"/>
            </a:xfrm>
            <a:prstGeom prst="rect">
              <a:avLst/>
            </a:prstGeom>
            <a:noFill/>
          </p:spPr>
          <p:txBody>
            <a:bodyPr wrap="none" rtlCol="0">
              <a:spAutoFit/>
            </a:bodyPr>
            <a:lstStyle/>
            <a:p>
              <a:r>
                <a:rPr lang="en-US" sz="2800" b="1" dirty="0">
                  <a:solidFill>
                    <a:schemeClr val="accent5">
                      <a:lumMod val="75000"/>
                    </a:schemeClr>
                  </a:solidFill>
                </a:rPr>
                <a:t>“Vertical” Projects</a:t>
              </a:r>
            </a:p>
          </p:txBody>
        </p:sp>
        <p:sp>
          <p:nvSpPr>
            <p:cNvPr id="24" name="TextBox 23">
              <a:extLst>
                <a:ext uri="{FF2B5EF4-FFF2-40B4-BE49-F238E27FC236}">
                  <a16:creationId xmlns:a16="http://schemas.microsoft.com/office/drawing/2014/main" id="{F49A6BB4-D698-45E9-92C8-2732D4D9E824}"/>
                </a:ext>
              </a:extLst>
            </p:cNvPr>
            <p:cNvSpPr txBox="1"/>
            <p:nvPr/>
          </p:nvSpPr>
          <p:spPr>
            <a:xfrm>
              <a:off x="7569406" y="4761249"/>
              <a:ext cx="1619354" cy="369332"/>
            </a:xfrm>
            <a:prstGeom prst="rect">
              <a:avLst/>
            </a:prstGeom>
            <a:noFill/>
          </p:spPr>
          <p:txBody>
            <a:bodyPr wrap="none" rtlCol="0">
              <a:spAutoFit/>
            </a:bodyPr>
            <a:lstStyle/>
            <a:p>
              <a:r>
                <a:rPr lang="en-US" dirty="0">
                  <a:solidFill>
                    <a:schemeClr val="accent5">
                      <a:lumMod val="75000"/>
                    </a:schemeClr>
                  </a:solidFill>
                </a:rPr>
                <a:t>A6884 Mobility</a:t>
              </a:r>
            </a:p>
          </p:txBody>
        </p:sp>
        <p:sp>
          <p:nvSpPr>
            <p:cNvPr id="25" name="TextBox 24">
              <a:extLst>
                <a:ext uri="{FF2B5EF4-FFF2-40B4-BE49-F238E27FC236}">
                  <a16:creationId xmlns:a16="http://schemas.microsoft.com/office/drawing/2014/main" id="{0599E42C-3482-4533-BF76-89A2284BFCA6}"/>
                </a:ext>
              </a:extLst>
            </p:cNvPr>
            <p:cNvSpPr txBox="1"/>
            <p:nvPr/>
          </p:nvSpPr>
          <p:spPr>
            <a:xfrm>
              <a:off x="9343973" y="4761249"/>
              <a:ext cx="2439066" cy="369332"/>
            </a:xfrm>
            <a:prstGeom prst="rect">
              <a:avLst/>
            </a:prstGeom>
            <a:noFill/>
          </p:spPr>
          <p:txBody>
            <a:bodyPr wrap="none" rtlCol="0">
              <a:spAutoFit/>
            </a:bodyPr>
            <a:lstStyle/>
            <a:p>
              <a:r>
                <a:rPr lang="en-US" dirty="0">
                  <a:solidFill>
                    <a:schemeClr val="accent5">
                      <a:lumMod val="75000"/>
                    </a:schemeClr>
                  </a:solidFill>
                </a:rPr>
                <a:t>A6950 Ocean Resources</a:t>
              </a:r>
            </a:p>
          </p:txBody>
        </p:sp>
        <p:sp>
          <p:nvSpPr>
            <p:cNvPr id="26" name="TextBox 25">
              <a:extLst>
                <a:ext uri="{FF2B5EF4-FFF2-40B4-BE49-F238E27FC236}">
                  <a16:creationId xmlns:a16="http://schemas.microsoft.com/office/drawing/2014/main" id="{C8958D8A-C246-4A82-8F7B-ECC27A29FCB6}"/>
                </a:ext>
              </a:extLst>
            </p:cNvPr>
            <p:cNvSpPr txBox="1"/>
            <p:nvPr/>
          </p:nvSpPr>
          <p:spPr>
            <a:xfrm>
              <a:off x="5838026" y="4759585"/>
              <a:ext cx="1617751" cy="369332"/>
            </a:xfrm>
            <a:prstGeom prst="rect">
              <a:avLst/>
            </a:prstGeom>
            <a:noFill/>
          </p:spPr>
          <p:txBody>
            <a:bodyPr wrap="none" rtlCol="0">
              <a:spAutoFit/>
            </a:bodyPr>
            <a:lstStyle/>
            <a:p>
              <a:r>
                <a:rPr lang="en-US" dirty="0">
                  <a:solidFill>
                    <a:schemeClr val="accent5">
                      <a:lumMod val="75000"/>
                    </a:schemeClr>
                  </a:solidFill>
                </a:rPr>
                <a:t>A7153 Finance </a:t>
              </a:r>
            </a:p>
          </p:txBody>
        </p:sp>
        <p:sp>
          <p:nvSpPr>
            <p:cNvPr id="27" name="TextBox 26">
              <a:extLst>
                <a:ext uri="{FF2B5EF4-FFF2-40B4-BE49-F238E27FC236}">
                  <a16:creationId xmlns:a16="http://schemas.microsoft.com/office/drawing/2014/main" id="{4FB972D6-C01E-45E3-ADB6-E99A9A9AC357}"/>
                </a:ext>
              </a:extLst>
            </p:cNvPr>
            <p:cNvSpPr txBox="1"/>
            <p:nvPr/>
          </p:nvSpPr>
          <p:spPr>
            <a:xfrm>
              <a:off x="6282263" y="4030097"/>
              <a:ext cx="2281394" cy="369332"/>
            </a:xfrm>
            <a:prstGeom prst="rect">
              <a:avLst/>
            </a:prstGeom>
            <a:noFill/>
          </p:spPr>
          <p:txBody>
            <a:bodyPr wrap="none" rtlCol="0">
              <a:spAutoFit/>
            </a:bodyPr>
            <a:lstStyle/>
            <a:p>
              <a:r>
                <a:rPr lang="en-US" dirty="0">
                  <a:solidFill>
                    <a:schemeClr val="accent5">
                      <a:lumMod val="75000"/>
                    </a:schemeClr>
                  </a:solidFill>
                </a:rPr>
                <a:t>A7099 Urban Flooding</a:t>
              </a:r>
            </a:p>
          </p:txBody>
        </p:sp>
        <p:sp>
          <p:nvSpPr>
            <p:cNvPr id="28" name="TextBox 27">
              <a:extLst>
                <a:ext uri="{FF2B5EF4-FFF2-40B4-BE49-F238E27FC236}">
                  <a16:creationId xmlns:a16="http://schemas.microsoft.com/office/drawing/2014/main" id="{BF23361F-CD30-46F3-B2AB-5C7BF673AB90}"/>
                </a:ext>
              </a:extLst>
            </p:cNvPr>
            <p:cNvSpPr txBox="1"/>
            <p:nvPr/>
          </p:nvSpPr>
          <p:spPr>
            <a:xfrm>
              <a:off x="6689222" y="4416285"/>
              <a:ext cx="2567882" cy="369332"/>
            </a:xfrm>
            <a:prstGeom prst="rect">
              <a:avLst/>
            </a:prstGeom>
            <a:noFill/>
          </p:spPr>
          <p:txBody>
            <a:bodyPr wrap="none" rtlCol="0">
              <a:spAutoFit/>
            </a:bodyPr>
            <a:lstStyle/>
            <a:p>
              <a:r>
                <a:rPr lang="en-US" dirty="0">
                  <a:solidFill>
                    <a:schemeClr val="accent5">
                      <a:lumMod val="75000"/>
                    </a:schemeClr>
                  </a:solidFill>
                </a:rPr>
                <a:t>A7115 Civil Infrastructure</a:t>
              </a:r>
            </a:p>
          </p:txBody>
        </p:sp>
        <p:sp>
          <p:nvSpPr>
            <p:cNvPr id="29" name="TextBox 28">
              <a:extLst>
                <a:ext uri="{FF2B5EF4-FFF2-40B4-BE49-F238E27FC236}">
                  <a16:creationId xmlns:a16="http://schemas.microsoft.com/office/drawing/2014/main" id="{896521E0-4EE2-493E-844D-8B6AE0E02210}"/>
                </a:ext>
              </a:extLst>
            </p:cNvPr>
            <p:cNvSpPr txBox="1"/>
            <p:nvPr/>
          </p:nvSpPr>
          <p:spPr>
            <a:xfrm>
              <a:off x="8688145" y="4038525"/>
              <a:ext cx="2239716" cy="369332"/>
            </a:xfrm>
            <a:prstGeom prst="rect">
              <a:avLst/>
            </a:prstGeom>
            <a:noFill/>
          </p:spPr>
          <p:txBody>
            <a:bodyPr wrap="none" rtlCol="0">
              <a:spAutoFit/>
            </a:bodyPr>
            <a:lstStyle/>
            <a:p>
              <a:r>
                <a:rPr lang="en-US" dirty="0">
                  <a:solidFill>
                    <a:schemeClr val="accent5">
                      <a:lumMod val="75000"/>
                    </a:schemeClr>
                  </a:solidFill>
                </a:rPr>
                <a:t>A7152 Space Sciences</a:t>
              </a:r>
            </a:p>
          </p:txBody>
        </p:sp>
        <p:sp>
          <p:nvSpPr>
            <p:cNvPr id="30" name="TextBox 29">
              <a:extLst>
                <a:ext uri="{FF2B5EF4-FFF2-40B4-BE49-F238E27FC236}">
                  <a16:creationId xmlns:a16="http://schemas.microsoft.com/office/drawing/2014/main" id="{8AB36F8C-7067-472B-AFFC-28E0C3CAC14F}"/>
                </a:ext>
              </a:extLst>
            </p:cNvPr>
            <p:cNvSpPr txBox="1"/>
            <p:nvPr/>
          </p:nvSpPr>
          <p:spPr>
            <a:xfrm>
              <a:off x="9614531" y="4397323"/>
              <a:ext cx="2287486" cy="369332"/>
            </a:xfrm>
            <a:prstGeom prst="rect">
              <a:avLst/>
            </a:prstGeom>
            <a:noFill/>
          </p:spPr>
          <p:txBody>
            <a:bodyPr wrap="none" rtlCol="0">
              <a:spAutoFit/>
            </a:bodyPr>
            <a:lstStyle/>
            <a:p>
              <a:r>
                <a:rPr lang="en-US" dirty="0">
                  <a:solidFill>
                    <a:schemeClr val="accent5">
                      <a:lumMod val="75000"/>
                    </a:schemeClr>
                  </a:solidFill>
                </a:rPr>
                <a:t>A7137 Energy Systems</a:t>
              </a:r>
            </a:p>
          </p:txBody>
        </p:sp>
        <p:sp>
          <p:nvSpPr>
            <p:cNvPr id="31" name="TextBox 30">
              <a:extLst>
                <a:ext uri="{FF2B5EF4-FFF2-40B4-BE49-F238E27FC236}">
                  <a16:creationId xmlns:a16="http://schemas.microsoft.com/office/drawing/2014/main" id="{C20D45B6-6F7F-40EB-9BA4-8B4F63CADA43}"/>
                </a:ext>
              </a:extLst>
            </p:cNvPr>
            <p:cNvSpPr txBox="1"/>
            <p:nvPr/>
          </p:nvSpPr>
          <p:spPr>
            <a:xfrm>
              <a:off x="4414072" y="4415232"/>
              <a:ext cx="2158476" cy="369332"/>
            </a:xfrm>
            <a:prstGeom prst="rect">
              <a:avLst/>
            </a:prstGeom>
            <a:noFill/>
          </p:spPr>
          <p:txBody>
            <a:bodyPr wrap="none" rtlCol="0">
              <a:spAutoFit/>
            </a:bodyPr>
            <a:lstStyle/>
            <a:p>
              <a:r>
                <a:rPr lang="en-US" dirty="0">
                  <a:solidFill>
                    <a:schemeClr val="accent5">
                      <a:lumMod val="75000"/>
                    </a:schemeClr>
                  </a:solidFill>
                </a:rPr>
                <a:t>A7123 Court Records</a:t>
              </a:r>
            </a:p>
          </p:txBody>
        </p:sp>
        <p:sp>
          <p:nvSpPr>
            <p:cNvPr id="32" name="TextBox 31">
              <a:extLst>
                <a:ext uri="{FF2B5EF4-FFF2-40B4-BE49-F238E27FC236}">
                  <a16:creationId xmlns:a16="http://schemas.microsoft.com/office/drawing/2014/main" id="{D30AC0AA-42FE-4410-91F4-87AC23890819}"/>
                </a:ext>
              </a:extLst>
            </p:cNvPr>
            <p:cNvSpPr txBox="1"/>
            <p:nvPr/>
          </p:nvSpPr>
          <p:spPr>
            <a:xfrm>
              <a:off x="2801986" y="4415232"/>
              <a:ext cx="1500732" cy="369332"/>
            </a:xfrm>
            <a:prstGeom prst="rect">
              <a:avLst/>
            </a:prstGeom>
            <a:noFill/>
          </p:spPr>
          <p:txBody>
            <a:bodyPr wrap="none" rtlCol="0">
              <a:spAutoFit/>
            </a:bodyPr>
            <a:lstStyle/>
            <a:p>
              <a:r>
                <a:rPr lang="en-US" dirty="0">
                  <a:solidFill>
                    <a:schemeClr val="accent5">
                      <a:lumMod val="75000"/>
                    </a:schemeClr>
                  </a:solidFill>
                </a:rPr>
                <a:t>A7095 Census</a:t>
              </a:r>
            </a:p>
          </p:txBody>
        </p:sp>
        <p:sp>
          <p:nvSpPr>
            <p:cNvPr id="33" name="TextBox 32">
              <a:extLst>
                <a:ext uri="{FF2B5EF4-FFF2-40B4-BE49-F238E27FC236}">
                  <a16:creationId xmlns:a16="http://schemas.microsoft.com/office/drawing/2014/main" id="{74B16E94-E891-41F3-A4AA-5919A1944DEE}"/>
                </a:ext>
              </a:extLst>
            </p:cNvPr>
            <p:cNvSpPr txBox="1"/>
            <p:nvPr/>
          </p:nvSpPr>
          <p:spPr>
            <a:xfrm>
              <a:off x="3144050" y="4788205"/>
              <a:ext cx="2489849" cy="369332"/>
            </a:xfrm>
            <a:prstGeom prst="rect">
              <a:avLst/>
            </a:prstGeom>
            <a:noFill/>
          </p:spPr>
          <p:txBody>
            <a:bodyPr wrap="none" rtlCol="0">
              <a:spAutoFit/>
            </a:bodyPr>
            <a:lstStyle/>
            <a:p>
              <a:r>
                <a:rPr lang="en-US" dirty="0">
                  <a:solidFill>
                    <a:schemeClr val="accent5">
                      <a:lumMod val="75000"/>
                    </a:schemeClr>
                  </a:solidFill>
                </a:rPr>
                <a:t>A7033 Public Policy Data</a:t>
              </a:r>
            </a:p>
          </p:txBody>
        </p:sp>
        <p:sp>
          <p:nvSpPr>
            <p:cNvPr id="37" name="TextBox 36">
              <a:extLst>
                <a:ext uri="{FF2B5EF4-FFF2-40B4-BE49-F238E27FC236}">
                  <a16:creationId xmlns:a16="http://schemas.microsoft.com/office/drawing/2014/main" id="{5A010308-1452-44BF-9880-781660A1A065}"/>
                </a:ext>
              </a:extLst>
            </p:cNvPr>
            <p:cNvSpPr txBox="1"/>
            <p:nvPr/>
          </p:nvSpPr>
          <p:spPr>
            <a:xfrm>
              <a:off x="406978" y="4390253"/>
              <a:ext cx="2278060" cy="369332"/>
            </a:xfrm>
            <a:prstGeom prst="rect">
              <a:avLst/>
            </a:prstGeom>
            <a:noFill/>
          </p:spPr>
          <p:txBody>
            <a:bodyPr wrap="none" rtlCol="0">
              <a:spAutoFit/>
            </a:bodyPr>
            <a:lstStyle/>
            <a:p>
              <a:r>
                <a:rPr lang="en-US" dirty="0">
                  <a:solidFill>
                    <a:schemeClr val="accent5">
                      <a:lumMod val="75000"/>
                    </a:schemeClr>
                  </a:solidFill>
                </a:rPr>
                <a:t>A7017 Molecular Data</a:t>
              </a:r>
            </a:p>
          </p:txBody>
        </p:sp>
        <p:sp>
          <p:nvSpPr>
            <p:cNvPr id="38" name="TextBox 37">
              <a:extLst>
                <a:ext uri="{FF2B5EF4-FFF2-40B4-BE49-F238E27FC236}">
                  <a16:creationId xmlns:a16="http://schemas.microsoft.com/office/drawing/2014/main" id="{218679EE-EA68-4C9F-AF9B-CAB14ADAE5D8}"/>
                </a:ext>
              </a:extLst>
            </p:cNvPr>
            <p:cNvSpPr txBox="1"/>
            <p:nvPr/>
          </p:nvSpPr>
          <p:spPr>
            <a:xfrm>
              <a:off x="26129" y="4020921"/>
              <a:ext cx="2615011" cy="369332"/>
            </a:xfrm>
            <a:prstGeom prst="rect">
              <a:avLst/>
            </a:prstGeom>
            <a:noFill/>
          </p:spPr>
          <p:txBody>
            <a:bodyPr wrap="none" rtlCol="0">
              <a:spAutoFit/>
            </a:bodyPr>
            <a:lstStyle/>
            <a:p>
              <a:r>
                <a:rPr lang="en-US" dirty="0">
                  <a:solidFill>
                    <a:schemeClr val="accent5">
                      <a:lumMod val="75000"/>
                    </a:schemeClr>
                  </a:solidFill>
                </a:rPr>
                <a:t>A7160 Precision Medicine</a:t>
              </a:r>
            </a:p>
          </p:txBody>
        </p:sp>
        <p:sp>
          <p:nvSpPr>
            <p:cNvPr id="39" name="TextBox 38">
              <a:extLst>
                <a:ext uri="{FF2B5EF4-FFF2-40B4-BE49-F238E27FC236}">
                  <a16:creationId xmlns:a16="http://schemas.microsoft.com/office/drawing/2014/main" id="{5AAEC51E-0F66-4FFE-A34A-EFACC6547C98}"/>
                </a:ext>
              </a:extLst>
            </p:cNvPr>
            <p:cNvSpPr txBox="1"/>
            <p:nvPr/>
          </p:nvSpPr>
          <p:spPr>
            <a:xfrm>
              <a:off x="116109" y="4788205"/>
              <a:ext cx="2774734" cy="369332"/>
            </a:xfrm>
            <a:prstGeom prst="rect">
              <a:avLst/>
            </a:prstGeom>
            <a:noFill/>
          </p:spPr>
          <p:txBody>
            <a:bodyPr wrap="none" rtlCol="0">
              <a:spAutoFit/>
            </a:bodyPr>
            <a:lstStyle/>
            <a:p>
              <a:r>
                <a:rPr lang="en-US" dirty="0">
                  <a:solidFill>
                    <a:schemeClr val="accent5">
                      <a:lumMod val="75000"/>
                    </a:schemeClr>
                  </a:solidFill>
                </a:rPr>
                <a:t>A7134 Intelligent Textbooks</a:t>
              </a:r>
            </a:p>
          </p:txBody>
        </p:sp>
        <p:sp>
          <p:nvSpPr>
            <p:cNvPr id="40" name="TextBox 39">
              <a:extLst>
                <a:ext uri="{FF2B5EF4-FFF2-40B4-BE49-F238E27FC236}">
                  <a16:creationId xmlns:a16="http://schemas.microsoft.com/office/drawing/2014/main" id="{073C77FB-6482-481B-AFF3-49C11DD186EB}"/>
                </a:ext>
              </a:extLst>
            </p:cNvPr>
            <p:cNvSpPr txBox="1"/>
            <p:nvPr/>
          </p:nvSpPr>
          <p:spPr>
            <a:xfrm>
              <a:off x="3086830" y="4020921"/>
              <a:ext cx="2988639" cy="369332"/>
            </a:xfrm>
            <a:prstGeom prst="rect">
              <a:avLst/>
            </a:prstGeom>
            <a:noFill/>
          </p:spPr>
          <p:txBody>
            <a:bodyPr wrap="none" rtlCol="0">
              <a:spAutoFit/>
            </a:bodyPr>
            <a:lstStyle/>
            <a:p>
              <a:r>
                <a:rPr lang="en-US" dirty="0">
                  <a:solidFill>
                    <a:schemeClr val="accent5">
                      <a:lumMod val="75000"/>
                    </a:schemeClr>
                  </a:solidFill>
                </a:rPr>
                <a:t>7043 Design &amp; Manufacturing</a:t>
              </a:r>
            </a:p>
          </p:txBody>
        </p:sp>
        <p:cxnSp>
          <p:nvCxnSpPr>
            <p:cNvPr id="58" name="Straight Connector 57">
              <a:extLst>
                <a:ext uri="{FF2B5EF4-FFF2-40B4-BE49-F238E27FC236}">
                  <a16:creationId xmlns:a16="http://schemas.microsoft.com/office/drawing/2014/main" id="{D058490E-07EC-4DB0-8D5F-4419AC293521}"/>
                </a:ext>
              </a:extLst>
            </p:cNvPr>
            <p:cNvCxnSpPr>
              <a:cxnSpLocks/>
            </p:cNvCxnSpPr>
            <p:nvPr/>
          </p:nvCxnSpPr>
          <p:spPr>
            <a:xfrm flipV="1">
              <a:off x="1808252" y="3667358"/>
              <a:ext cx="0" cy="280228"/>
            </a:xfrm>
            <a:prstGeom prst="line">
              <a:avLst/>
            </a:prstGeom>
            <a:ln w="38100" cap="flat" cmpd="sng" algn="ctr">
              <a:solidFill>
                <a:schemeClr val="accent5">
                  <a:lumMod val="20000"/>
                  <a:lumOff val="8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2" name="Straight Connector 61">
              <a:extLst>
                <a:ext uri="{FF2B5EF4-FFF2-40B4-BE49-F238E27FC236}">
                  <a16:creationId xmlns:a16="http://schemas.microsoft.com/office/drawing/2014/main" id="{A2E53D74-D357-4D48-9E24-30DCA0F55F6F}"/>
                </a:ext>
              </a:extLst>
            </p:cNvPr>
            <p:cNvCxnSpPr>
              <a:cxnSpLocks/>
            </p:cNvCxnSpPr>
            <p:nvPr/>
          </p:nvCxnSpPr>
          <p:spPr>
            <a:xfrm flipV="1">
              <a:off x="3090809" y="3667358"/>
              <a:ext cx="0" cy="280228"/>
            </a:xfrm>
            <a:prstGeom prst="line">
              <a:avLst/>
            </a:prstGeom>
            <a:ln w="38100" cap="flat" cmpd="sng" algn="ctr">
              <a:solidFill>
                <a:schemeClr val="accent5">
                  <a:lumMod val="20000"/>
                  <a:lumOff val="8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3" name="Straight Connector 62">
              <a:extLst>
                <a:ext uri="{FF2B5EF4-FFF2-40B4-BE49-F238E27FC236}">
                  <a16:creationId xmlns:a16="http://schemas.microsoft.com/office/drawing/2014/main" id="{41C374AA-BFC4-4EB7-A026-C4178293A161}"/>
                </a:ext>
              </a:extLst>
            </p:cNvPr>
            <p:cNvCxnSpPr>
              <a:cxnSpLocks/>
            </p:cNvCxnSpPr>
            <p:nvPr/>
          </p:nvCxnSpPr>
          <p:spPr>
            <a:xfrm flipV="1">
              <a:off x="4393915" y="3667358"/>
              <a:ext cx="0" cy="280228"/>
            </a:xfrm>
            <a:prstGeom prst="line">
              <a:avLst/>
            </a:prstGeom>
            <a:ln w="38100" cap="flat" cmpd="sng" algn="ctr">
              <a:solidFill>
                <a:schemeClr val="accent5">
                  <a:lumMod val="20000"/>
                  <a:lumOff val="8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4" name="Straight Connector 63">
              <a:extLst>
                <a:ext uri="{FF2B5EF4-FFF2-40B4-BE49-F238E27FC236}">
                  <a16:creationId xmlns:a16="http://schemas.microsoft.com/office/drawing/2014/main" id="{4C151052-94B6-4F4E-B2BC-F818225C772F}"/>
                </a:ext>
              </a:extLst>
            </p:cNvPr>
            <p:cNvCxnSpPr>
              <a:cxnSpLocks/>
            </p:cNvCxnSpPr>
            <p:nvPr/>
          </p:nvCxnSpPr>
          <p:spPr>
            <a:xfrm flipV="1">
              <a:off x="5780683" y="3667358"/>
              <a:ext cx="0" cy="280228"/>
            </a:xfrm>
            <a:prstGeom prst="line">
              <a:avLst/>
            </a:prstGeom>
            <a:ln w="38100" cap="flat" cmpd="sng" algn="ctr">
              <a:solidFill>
                <a:schemeClr val="accent5">
                  <a:lumMod val="20000"/>
                  <a:lumOff val="8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5" name="Straight Connector 64">
              <a:extLst>
                <a:ext uri="{FF2B5EF4-FFF2-40B4-BE49-F238E27FC236}">
                  <a16:creationId xmlns:a16="http://schemas.microsoft.com/office/drawing/2014/main" id="{09D8FD95-4C2A-4397-BD85-869566B91AFA}"/>
                </a:ext>
              </a:extLst>
            </p:cNvPr>
            <p:cNvCxnSpPr>
              <a:cxnSpLocks/>
            </p:cNvCxnSpPr>
            <p:nvPr/>
          </p:nvCxnSpPr>
          <p:spPr>
            <a:xfrm flipV="1">
              <a:off x="7061265" y="3667358"/>
              <a:ext cx="0" cy="280228"/>
            </a:xfrm>
            <a:prstGeom prst="line">
              <a:avLst/>
            </a:prstGeom>
            <a:ln w="38100" cap="flat" cmpd="sng" algn="ctr">
              <a:solidFill>
                <a:schemeClr val="accent5">
                  <a:lumMod val="20000"/>
                  <a:lumOff val="8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6" name="Straight Connector 65">
              <a:extLst>
                <a:ext uri="{FF2B5EF4-FFF2-40B4-BE49-F238E27FC236}">
                  <a16:creationId xmlns:a16="http://schemas.microsoft.com/office/drawing/2014/main" id="{69C7A9E6-FD24-4963-8091-D7FFEB8C36F2}"/>
                </a:ext>
              </a:extLst>
            </p:cNvPr>
            <p:cNvCxnSpPr>
              <a:cxnSpLocks/>
            </p:cNvCxnSpPr>
            <p:nvPr/>
          </p:nvCxnSpPr>
          <p:spPr>
            <a:xfrm flipV="1">
              <a:off x="8468299" y="3667358"/>
              <a:ext cx="0" cy="280228"/>
            </a:xfrm>
            <a:prstGeom prst="line">
              <a:avLst/>
            </a:prstGeom>
            <a:ln w="38100" cap="flat" cmpd="sng" algn="ctr">
              <a:solidFill>
                <a:schemeClr val="accent5">
                  <a:lumMod val="20000"/>
                  <a:lumOff val="8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7" name="Straight Connector 66">
              <a:extLst>
                <a:ext uri="{FF2B5EF4-FFF2-40B4-BE49-F238E27FC236}">
                  <a16:creationId xmlns:a16="http://schemas.microsoft.com/office/drawing/2014/main" id="{E10A668A-4772-4E61-9621-F3D5A1529EFF}"/>
                </a:ext>
              </a:extLst>
            </p:cNvPr>
            <p:cNvCxnSpPr>
              <a:cxnSpLocks/>
            </p:cNvCxnSpPr>
            <p:nvPr/>
          </p:nvCxnSpPr>
          <p:spPr>
            <a:xfrm flipV="1">
              <a:off x="9865669" y="3667358"/>
              <a:ext cx="0" cy="280228"/>
            </a:xfrm>
            <a:prstGeom prst="line">
              <a:avLst/>
            </a:prstGeom>
            <a:ln w="38100" cap="flat" cmpd="sng" algn="ctr">
              <a:solidFill>
                <a:schemeClr val="accent5">
                  <a:lumMod val="20000"/>
                  <a:lumOff val="8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8" name="Straight Connector 67">
              <a:extLst>
                <a:ext uri="{FF2B5EF4-FFF2-40B4-BE49-F238E27FC236}">
                  <a16:creationId xmlns:a16="http://schemas.microsoft.com/office/drawing/2014/main" id="{68C2007D-119B-4F11-A2C4-A45223BCA65F}"/>
                </a:ext>
              </a:extLst>
            </p:cNvPr>
            <p:cNvCxnSpPr>
              <a:cxnSpLocks/>
            </p:cNvCxnSpPr>
            <p:nvPr/>
          </p:nvCxnSpPr>
          <p:spPr>
            <a:xfrm flipV="1">
              <a:off x="11267715" y="3667358"/>
              <a:ext cx="0" cy="280228"/>
            </a:xfrm>
            <a:prstGeom prst="line">
              <a:avLst/>
            </a:prstGeom>
            <a:ln w="38100" cap="flat" cmpd="sng" algn="ctr">
              <a:solidFill>
                <a:schemeClr val="accent5">
                  <a:lumMod val="20000"/>
                  <a:lumOff val="8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9" name="Straight Connector 68">
              <a:extLst>
                <a:ext uri="{FF2B5EF4-FFF2-40B4-BE49-F238E27FC236}">
                  <a16:creationId xmlns:a16="http://schemas.microsoft.com/office/drawing/2014/main" id="{3AA967C1-D836-4C81-901F-622BCA751E78}"/>
                </a:ext>
              </a:extLst>
            </p:cNvPr>
            <p:cNvCxnSpPr>
              <a:cxnSpLocks/>
            </p:cNvCxnSpPr>
            <p:nvPr/>
          </p:nvCxnSpPr>
          <p:spPr>
            <a:xfrm>
              <a:off x="1811565" y="5091967"/>
              <a:ext cx="0" cy="280228"/>
            </a:xfrm>
            <a:prstGeom prst="line">
              <a:avLst/>
            </a:prstGeom>
            <a:ln w="38100" cap="flat" cmpd="sng" algn="ctr">
              <a:solidFill>
                <a:schemeClr val="accent5">
                  <a:lumMod val="20000"/>
                  <a:lumOff val="8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0" name="Straight Connector 69">
              <a:extLst>
                <a:ext uri="{FF2B5EF4-FFF2-40B4-BE49-F238E27FC236}">
                  <a16:creationId xmlns:a16="http://schemas.microsoft.com/office/drawing/2014/main" id="{5828FA28-223B-421F-9143-4EA01179D5BE}"/>
                </a:ext>
              </a:extLst>
            </p:cNvPr>
            <p:cNvCxnSpPr>
              <a:cxnSpLocks/>
            </p:cNvCxnSpPr>
            <p:nvPr/>
          </p:nvCxnSpPr>
          <p:spPr>
            <a:xfrm>
              <a:off x="3094122" y="5091967"/>
              <a:ext cx="0" cy="280228"/>
            </a:xfrm>
            <a:prstGeom prst="line">
              <a:avLst/>
            </a:prstGeom>
            <a:ln w="38100" cap="flat" cmpd="sng" algn="ctr">
              <a:solidFill>
                <a:schemeClr val="accent5">
                  <a:lumMod val="20000"/>
                  <a:lumOff val="8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1" name="Straight Connector 70">
              <a:extLst>
                <a:ext uri="{FF2B5EF4-FFF2-40B4-BE49-F238E27FC236}">
                  <a16:creationId xmlns:a16="http://schemas.microsoft.com/office/drawing/2014/main" id="{87A1FF94-27A3-49B9-AA18-89399337F85B}"/>
                </a:ext>
              </a:extLst>
            </p:cNvPr>
            <p:cNvCxnSpPr>
              <a:cxnSpLocks/>
            </p:cNvCxnSpPr>
            <p:nvPr/>
          </p:nvCxnSpPr>
          <p:spPr>
            <a:xfrm>
              <a:off x="4397228" y="5091967"/>
              <a:ext cx="0" cy="280228"/>
            </a:xfrm>
            <a:prstGeom prst="line">
              <a:avLst/>
            </a:prstGeom>
            <a:ln w="38100" cap="flat" cmpd="sng" algn="ctr">
              <a:solidFill>
                <a:schemeClr val="accent5">
                  <a:lumMod val="20000"/>
                  <a:lumOff val="8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2" name="Straight Connector 71">
              <a:extLst>
                <a:ext uri="{FF2B5EF4-FFF2-40B4-BE49-F238E27FC236}">
                  <a16:creationId xmlns:a16="http://schemas.microsoft.com/office/drawing/2014/main" id="{850E61C6-EFD0-428D-B4A5-2BA05393E355}"/>
                </a:ext>
              </a:extLst>
            </p:cNvPr>
            <p:cNvCxnSpPr>
              <a:cxnSpLocks/>
            </p:cNvCxnSpPr>
            <p:nvPr/>
          </p:nvCxnSpPr>
          <p:spPr>
            <a:xfrm>
              <a:off x="5783996" y="5091967"/>
              <a:ext cx="0" cy="280228"/>
            </a:xfrm>
            <a:prstGeom prst="line">
              <a:avLst/>
            </a:prstGeom>
            <a:ln w="38100" cap="flat" cmpd="sng" algn="ctr">
              <a:solidFill>
                <a:schemeClr val="accent5">
                  <a:lumMod val="20000"/>
                  <a:lumOff val="8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3" name="Straight Connector 72">
              <a:extLst>
                <a:ext uri="{FF2B5EF4-FFF2-40B4-BE49-F238E27FC236}">
                  <a16:creationId xmlns:a16="http://schemas.microsoft.com/office/drawing/2014/main" id="{85F620F7-0EF2-4A68-9C2C-1F4C9CC18D10}"/>
                </a:ext>
              </a:extLst>
            </p:cNvPr>
            <p:cNvCxnSpPr>
              <a:cxnSpLocks/>
            </p:cNvCxnSpPr>
            <p:nvPr/>
          </p:nvCxnSpPr>
          <p:spPr>
            <a:xfrm>
              <a:off x="7064578" y="5091967"/>
              <a:ext cx="0" cy="280228"/>
            </a:xfrm>
            <a:prstGeom prst="line">
              <a:avLst/>
            </a:prstGeom>
            <a:ln w="38100" cap="flat" cmpd="sng" algn="ctr">
              <a:solidFill>
                <a:schemeClr val="accent5">
                  <a:lumMod val="20000"/>
                  <a:lumOff val="8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4" name="Straight Connector 73">
              <a:extLst>
                <a:ext uri="{FF2B5EF4-FFF2-40B4-BE49-F238E27FC236}">
                  <a16:creationId xmlns:a16="http://schemas.microsoft.com/office/drawing/2014/main" id="{5E7AC33C-A01C-4DF4-A8C9-F81DD9CD707C}"/>
                </a:ext>
              </a:extLst>
            </p:cNvPr>
            <p:cNvCxnSpPr>
              <a:cxnSpLocks/>
            </p:cNvCxnSpPr>
            <p:nvPr/>
          </p:nvCxnSpPr>
          <p:spPr>
            <a:xfrm>
              <a:off x="8471612" y="5091967"/>
              <a:ext cx="0" cy="280228"/>
            </a:xfrm>
            <a:prstGeom prst="line">
              <a:avLst/>
            </a:prstGeom>
            <a:ln w="38100" cap="flat" cmpd="sng" algn="ctr">
              <a:solidFill>
                <a:schemeClr val="accent5">
                  <a:lumMod val="20000"/>
                  <a:lumOff val="8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5" name="Straight Connector 74">
              <a:extLst>
                <a:ext uri="{FF2B5EF4-FFF2-40B4-BE49-F238E27FC236}">
                  <a16:creationId xmlns:a16="http://schemas.microsoft.com/office/drawing/2014/main" id="{BD38A0E4-82C3-4DFB-AD05-8790BDC6F33D}"/>
                </a:ext>
              </a:extLst>
            </p:cNvPr>
            <p:cNvCxnSpPr>
              <a:cxnSpLocks/>
            </p:cNvCxnSpPr>
            <p:nvPr/>
          </p:nvCxnSpPr>
          <p:spPr>
            <a:xfrm>
              <a:off x="9868982" y="5091967"/>
              <a:ext cx="0" cy="280228"/>
            </a:xfrm>
            <a:prstGeom prst="line">
              <a:avLst/>
            </a:prstGeom>
            <a:ln w="38100" cap="flat" cmpd="sng" algn="ctr">
              <a:solidFill>
                <a:schemeClr val="accent5">
                  <a:lumMod val="20000"/>
                  <a:lumOff val="8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6" name="Straight Connector 75">
              <a:extLst>
                <a:ext uri="{FF2B5EF4-FFF2-40B4-BE49-F238E27FC236}">
                  <a16:creationId xmlns:a16="http://schemas.microsoft.com/office/drawing/2014/main" id="{A4EB82A3-2FE3-455C-8D6C-59FE5210108C}"/>
                </a:ext>
              </a:extLst>
            </p:cNvPr>
            <p:cNvCxnSpPr>
              <a:cxnSpLocks/>
            </p:cNvCxnSpPr>
            <p:nvPr/>
          </p:nvCxnSpPr>
          <p:spPr>
            <a:xfrm>
              <a:off x="11271028" y="5091967"/>
              <a:ext cx="0" cy="280228"/>
            </a:xfrm>
            <a:prstGeom prst="line">
              <a:avLst/>
            </a:prstGeom>
            <a:ln w="38100" cap="flat" cmpd="sng" algn="ctr">
              <a:solidFill>
                <a:schemeClr val="accent5">
                  <a:lumMod val="20000"/>
                  <a:lumOff val="8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36" name="TextBox 35">
            <a:extLst>
              <a:ext uri="{FF2B5EF4-FFF2-40B4-BE49-F238E27FC236}">
                <a16:creationId xmlns:a16="http://schemas.microsoft.com/office/drawing/2014/main" id="{8AF37604-6347-BC4E-8DBC-D95ED0222B6D}"/>
              </a:ext>
            </a:extLst>
          </p:cNvPr>
          <p:cNvSpPr txBox="1"/>
          <p:nvPr/>
        </p:nvSpPr>
        <p:spPr>
          <a:xfrm>
            <a:off x="1188089" y="5497825"/>
            <a:ext cx="9815453" cy="1323439"/>
          </a:xfrm>
          <a:prstGeom prst="rect">
            <a:avLst/>
          </a:prstGeom>
          <a:solidFill>
            <a:schemeClr val="bg1"/>
          </a:solidFill>
          <a:ln>
            <a:solidFill>
              <a:schemeClr val="tx1"/>
            </a:solidFill>
          </a:ln>
        </p:spPr>
        <p:txBody>
          <a:bodyPr wrap="square" rtlCol="0">
            <a:spAutoFit/>
          </a:bodyPr>
          <a:lstStyle/>
          <a:p>
            <a:pPr algn="ctr"/>
            <a:r>
              <a:rPr lang="en-US" sz="2000" dirty="0"/>
              <a:t>Projects should </a:t>
            </a:r>
          </a:p>
          <a:p>
            <a:pPr marL="285750" indent="-285750" algn="ctr">
              <a:buFont typeface="Arial" panose="020B0604020202020204" pitchFamily="34" charset="0"/>
              <a:buChar char="•"/>
            </a:pPr>
            <a:r>
              <a:rPr lang="en-US" sz="2000" dirty="0"/>
              <a:t>Seek “track integration”; </a:t>
            </a:r>
          </a:p>
          <a:p>
            <a:pPr marL="285750" indent="-285750" algn="ctr">
              <a:buFont typeface="Arial" panose="020B0604020202020204" pitchFamily="34" charset="0"/>
              <a:buChar char="•"/>
            </a:pPr>
            <a:r>
              <a:rPr lang="en-US" sz="2000" dirty="0"/>
              <a:t>Collaborate with industry; </a:t>
            </a:r>
          </a:p>
          <a:p>
            <a:pPr marL="285750" indent="-285750" algn="ctr">
              <a:buFont typeface="Arial" panose="020B0604020202020204" pitchFamily="34" charset="0"/>
              <a:buChar char="•"/>
            </a:pPr>
            <a:r>
              <a:rPr lang="en-US" sz="2000" dirty="0"/>
              <a:t>Strive to collaborate/link with other relevant efforts in the community</a:t>
            </a:r>
          </a:p>
        </p:txBody>
      </p:sp>
      <p:grpSp>
        <p:nvGrpSpPr>
          <p:cNvPr id="13" name="Group 12">
            <a:extLst>
              <a:ext uri="{FF2B5EF4-FFF2-40B4-BE49-F238E27FC236}">
                <a16:creationId xmlns:a16="http://schemas.microsoft.com/office/drawing/2014/main" id="{9A4A67BA-24E4-6D48-A39D-8E0473652497}"/>
              </a:ext>
            </a:extLst>
          </p:cNvPr>
          <p:cNvGrpSpPr/>
          <p:nvPr/>
        </p:nvGrpSpPr>
        <p:grpSpPr>
          <a:xfrm>
            <a:off x="56310" y="3574418"/>
            <a:ext cx="12101164" cy="1712788"/>
            <a:chOff x="83040" y="1166330"/>
            <a:chExt cx="12101164" cy="1712788"/>
          </a:xfrm>
        </p:grpSpPr>
        <p:cxnSp>
          <p:nvCxnSpPr>
            <p:cNvPr id="44" name="Straight Connector 43">
              <a:extLst>
                <a:ext uri="{FF2B5EF4-FFF2-40B4-BE49-F238E27FC236}">
                  <a16:creationId xmlns:a16="http://schemas.microsoft.com/office/drawing/2014/main" id="{8C4E94D8-A75A-4C1F-B029-508453890A34}"/>
                </a:ext>
              </a:extLst>
            </p:cNvPr>
            <p:cNvCxnSpPr>
              <a:cxnSpLocks/>
            </p:cNvCxnSpPr>
            <p:nvPr/>
          </p:nvCxnSpPr>
          <p:spPr>
            <a:xfrm flipH="1">
              <a:off x="247330" y="2247589"/>
              <a:ext cx="11157736" cy="0"/>
            </a:xfrm>
            <a:prstGeom prst="line">
              <a:avLst/>
            </a:prstGeom>
            <a:ln w="44450">
              <a:solidFill>
                <a:schemeClr val="accent6">
                  <a:lumMod val="60000"/>
                  <a:lumOff val="40000"/>
                  <a:alpha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D74E8C4-B4A9-4C2A-B0B6-92CB83C475AD}"/>
                </a:ext>
              </a:extLst>
            </p:cNvPr>
            <p:cNvSpPr txBox="1"/>
            <p:nvPr/>
          </p:nvSpPr>
          <p:spPr>
            <a:xfrm>
              <a:off x="83040" y="1800978"/>
              <a:ext cx="3009029" cy="369332"/>
            </a:xfrm>
            <a:prstGeom prst="rect">
              <a:avLst/>
            </a:prstGeom>
            <a:noFill/>
          </p:spPr>
          <p:txBody>
            <a:bodyPr wrap="none" rtlCol="0">
              <a:spAutoFit/>
            </a:bodyPr>
            <a:lstStyle/>
            <a:p>
              <a:r>
                <a:rPr lang="en-US" dirty="0">
                  <a:solidFill>
                    <a:schemeClr val="accent6">
                      <a:lumMod val="75000"/>
                    </a:schemeClr>
                  </a:solidFill>
                </a:rPr>
                <a:t>A7143 Information Credibility</a:t>
              </a:r>
            </a:p>
          </p:txBody>
        </p:sp>
        <p:sp>
          <p:nvSpPr>
            <p:cNvPr id="18" name="TextBox 17">
              <a:extLst>
                <a:ext uri="{FF2B5EF4-FFF2-40B4-BE49-F238E27FC236}">
                  <a16:creationId xmlns:a16="http://schemas.microsoft.com/office/drawing/2014/main" id="{5835357D-5C96-4CE0-8F1F-7FCF8C1A4957}"/>
                </a:ext>
              </a:extLst>
            </p:cNvPr>
            <p:cNvSpPr txBox="1"/>
            <p:nvPr/>
          </p:nvSpPr>
          <p:spPr>
            <a:xfrm>
              <a:off x="2997710" y="1672777"/>
              <a:ext cx="5565947" cy="369332"/>
            </a:xfrm>
            <a:prstGeom prst="rect">
              <a:avLst/>
            </a:prstGeom>
            <a:noFill/>
          </p:spPr>
          <p:txBody>
            <a:bodyPr wrap="none" rtlCol="0">
              <a:spAutoFit/>
            </a:bodyPr>
            <a:lstStyle/>
            <a:p>
              <a:r>
                <a:rPr lang="en-US" dirty="0">
                  <a:solidFill>
                    <a:schemeClr val="accent6">
                      <a:lumMod val="75000"/>
                    </a:schemeClr>
                  </a:solidFill>
                </a:rPr>
                <a:t>A6940 Knowledge Application Development Environment</a:t>
              </a:r>
            </a:p>
          </p:txBody>
        </p:sp>
        <p:sp>
          <p:nvSpPr>
            <p:cNvPr id="19" name="TextBox 18">
              <a:extLst>
                <a:ext uri="{FF2B5EF4-FFF2-40B4-BE49-F238E27FC236}">
                  <a16:creationId xmlns:a16="http://schemas.microsoft.com/office/drawing/2014/main" id="{DA0C37FE-3E3E-4798-97BD-51707E1D5276}"/>
                </a:ext>
              </a:extLst>
            </p:cNvPr>
            <p:cNvSpPr txBox="1"/>
            <p:nvPr/>
          </p:nvSpPr>
          <p:spPr>
            <a:xfrm>
              <a:off x="2517829" y="2470281"/>
              <a:ext cx="3884333" cy="369332"/>
            </a:xfrm>
            <a:prstGeom prst="rect">
              <a:avLst/>
            </a:prstGeom>
            <a:noFill/>
          </p:spPr>
          <p:txBody>
            <a:bodyPr wrap="none" rtlCol="0">
              <a:spAutoFit/>
            </a:bodyPr>
            <a:lstStyle/>
            <a:p>
              <a:r>
                <a:rPr lang="en-US" dirty="0">
                  <a:solidFill>
                    <a:schemeClr val="accent6">
                      <a:lumMod val="75000"/>
                    </a:schemeClr>
                  </a:solidFill>
                </a:rPr>
                <a:t>A6731 Web Data Extraction/Integration</a:t>
              </a:r>
              <a:endParaRPr lang="en-US" dirty="0"/>
            </a:p>
          </p:txBody>
        </p:sp>
        <p:sp>
          <p:nvSpPr>
            <p:cNvPr id="20" name="TextBox 19">
              <a:extLst>
                <a:ext uri="{FF2B5EF4-FFF2-40B4-BE49-F238E27FC236}">
                  <a16:creationId xmlns:a16="http://schemas.microsoft.com/office/drawing/2014/main" id="{51589C06-ED60-463B-A125-2D94C376D3E7}"/>
                </a:ext>
              </a:extLst>
            </p:cNvPr>
            <p:cNvSpPr txBox="1"/>
            <p:nvPr/>
          </p:nvSpPr>
          <p:spPr>
            <a:xfrm>
              <a:off x="191245" y="2338133"/>
              <a:ext cx="2470420" cy="369332"/>
            </a:xfrm>
            <a:prstGeom prst="rect">
              <a:avLst/>
            </a:prstGeom>
            <a:noFill/>
          </p:spPr>
          <p:txBody>
            <a:bodyPr wrap="none" rtlCol="0">
              <a:spAutoFit/>
            </a:bodyPr>
            <a:lstStyle/>
            <a:p>
              <a:r>
                <a:rPr lang="en-US" dirty="0">
                  <a:solidFill>
                    <a:schemeClr val="accent6">
                      <a:lumMod val="75000"/>
                    </a:schemeClr>
                  </a:solidFill>
                </a:rPr>
                <a:t>A7136 Federated Search</a:t>
              </a:r>
              <a:endParaRPr lang="en-US" dirty="0"/>
            </a:p>
          </p:txBody>
        </p:sp>
        <p:sp>
          <p:nvSpPr>
            <p:cNvPr id="21" name="TextBox 20">
              <a:extLst>
                <a:ext uri="{FF2B5EF4-FFF2-40B4-BE49-F238E27FC236}">
                  <a16:creationId xmlns:a16="http://schemas.microsoft.com/office/drawing/2014/main" id="{A76291A6-D641-4FB6-8650-61EF8F337F33}"/>
                </a:ext>
              </a:extLst>
            </p:cNvPr>
            <p:cNvSpPr txBox="1"/>
            <p:nvPr/>
          </p:nvSpPr>
          <p:spPr>
            <a:xfrm>
              <a:off x="8542117" y="1814413"/>
              <a:ext cx="3642087" cy="369332"/>
            </a:xfrm>
            <a:prstGeom prst="rect">
              <a:avLst/>
            </a:prstGeom>
            <a:noFill/>
          </p:spPr>
          <p:txBody>
            <a:bodyPr wrap="none" rtlCol="0">
              <a:spAutoFit/>
            </a:bodyPr>
            <a:lstStyle/>
            <a:p>
              <a:r>
                <a:rPr lang="en-US" dirty="0">
                  <a:solidFill>
                    <a:schemeClr val="accent6">
                      <a:lumMod val="75000"/>
                    </a:schemeClr>
                  </a:solidFill>
                </a:rPr>
                <a:t>A6677 Spatial Data Models/Methods</a:t>
              </a:r>
              <a:endParaRPr lang="en-US" dirty="0"/>
            </a:p>
          </p:txBody>
        </p:sp>
        <p:sp>
          <p:nvSpPr>
            <p:cNvPr id="23" name="TextBox 22">
              <a:extLst>
                <a:ext uri="{FF2B5EF4-FFF2-40B4-BE49-F238E27FC236}">
                  <a16:creationId xmlns:a16="http://schemas.microsoft.com/office/drawing/2014/main" id="{6A3EC64C-6FB4-4981-8511-3A98D1EC905B}"/>
                </a:ext>
              </a:extLst>
            </p:cNvPr>
            <p:cNvSpPr txBox="1"/>
            <p:nvPr/>
          </p:nvSpPr>
          <p:spPr>
            <a:xfrm>
              <a:off x="7883997" y="2509786"/>
              <a:ext cx="3119252" cy="369332"/>
            </a:xfrm>
            <a:prstGeom prst="rect">
              <a:avLst/>
            </a:prstGeom>
            <a:noFill/>
          </p:spPr>
          <p:txBody>
            <a:bodyPr wrap="none" rtlCol="0">
              <a:spAutoFit/>
            </a:bodyPr>
            <a:lstStyle/>
            <a:p>
              <a:r>
                <a:rPr lang="en-US" dirty="0">
                  <a:solidFill>
                    <a:schemeClr val="accent6">
                      <a:lumMod val="75000"/>
                    </a:schemeClr>
                  </a:solidFill>
                </a:rPr>
                <a:t>A7908 Spatial Decision Support</a:t>
              </a:r>
              <a:endParaRPr lang="en-US" dirty="0"/>
            </a:p>
          </p:txBody>
        </p:sp>
        <p:cxnSp>
          <p:nvCxnSpPr>
            <p:cNvPr id="34" name="Straight Connector 33">
              <a:extLst>
                <a:ext uri="{FF2B5EF4-FFF2-40B4-BE49-F238E27FC236}">
                  <a16:creationId xmlns:a16="http://schemas.microsoft.com/office/drawing/2014/main" id="{2E82181F-1334-4554-B304-D2635EBA4779}"/>
                </a:ext>
              </a:extLst>
            </p:cNvPr>
            <p:cNvCxnSpPr>
              <a:cxnSpLocks/>
            </p:cNvCxnSpPr>
            <p:nvPr/>
          </p:nvCxnSpPr>
          <p:spPr>
            <a:xfrm flipH="1">
              <a:off x="308225" y="1689550"/>
              <a:ext cx="11157736" cy="0"/>
            </a:xfrm>
            <a:prstGeom prst="line">
              <a:avLst/>
            </a:prstGeom>
            <a:ln w="44450">
              <a:solidFill>
                <a:schemeClr val="accent6">
                  <a:lumMod val="60000"/>
                  <a:lumOff val="40000"/>
                  <a:alpha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AABD4125-28D3-4C53-BF82-1B476C515B46}"/>
                </a:ext>
              </a:extLst>
            </p:cNvPr>
            <p:cNvSpPr/>
            <p:nvPr/>
          </p:nvSpPr>
          <p:spPr>
            <a:xfrm>
              <a:off x="4469537" y="1166330"/>
              <a:ext cx="3317191" cy="523220"/>
            </a:xfrm>
            <a:prstGeom prst="rect">
              <a:avLst/>
            </a:prstGeom>
          </p:spPr>
          <p:txBody>
            <a:bodyPr wrap="none">
              <a:spAutoFit/>
            </a:bodyPr>
            <a:lstStyle/>
            <a:p>
              <a:pPr algn="ctr"/>
              <a:r>
                <a:rPr lang="en-US" sz="2800" b="1" dirty="0">
                  <a:solidFill>
                    <a:schemeClr val="accent6">
                      <a:lumMod val="75000"/>
                    </a:schemeClr>
                  </a:solidFill>
                </a:rPr>
                <a:t>“Horizontal” Projects</a:t>
              </a:r>
            </a:p>
          </p:txBody>
        </p:sp>
        <p:cxnSp>
          <p:nvCxnSpPr>
            <p:cNvPr id="45" name="Straight Connector 44">
              <a:extLst>
                <a:ext uri="{FF2B5EF4-FFF2-40B4-BE49-F238E27FC236}">
                  <a16:creationId xmlns:a16="http://schemas.microsoft.com/office/drawing/2014/main" id="{BC569670-C385-4662-A165-58877633A1EE}"/>
                </a:ext>
              </a:extLst>
            </p:cNvPr>
            <p:cNvCxnSpPr>
              <a:cxnSpLocks/>
            </p:cNvCxnSpPr>
            <p:nvPr/>
          </p:nvCxnSpPr>
          <p:spPr>
            <a:xfrm flipH="1">
              <a:off x="406978" y="2821941"/>
              <a:ext cx="11157736" cy="0"/>
            </a:xfrm>
            <a:prstGeom prst="line">
              <a:avLst/>
            </a:prstGeom>
            <a:ln w="44450">
              <a:solidFill>
                <a:schemeClr val="accent6">
                  <a:lumMod val="60000"/>
                  <a:lumOff val="40000"/>
                  <a:alpha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BB0338-C1A3-4E4C-AD12-34F2652C6AB9}"/>
                </a:ext>
              </a:extLst>
            </p:cNvPr>
            <p:cNvCxnSpPr>
              <a:cxnSpLocks/>
            </p:cNvCxnSpPr>
            <p:nvPr/>
          </p:nvCxnSpPr>
          <p:spPr>
            <a:xfrm flipH="1">
              <a:off x="191245" y="1689550"/>
              <a:ext cx="265601" cy="0"/>
            </a:xfrm>
            <a:prstGeom prst="line">
              <a:avLst/>
            </a:prstGeom>
            <a:ln w="38100" cap="flat" cmpd="sng" algn="ctr">
              <a:solidFill>
                <a:schemeClr val="accent6">
                  <a:lumMod val="20000"/>
                  <a:lumOff val="8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9" name="Straight Connector 48">
              <a:extLst>
                <a:ext uri="{FF2B5EF4-FFF2-40B4-BE49-F238E27FC236}">
                  <a16:creationId xmlns:a16="http://schemas.microsoft.com/office/drawing/2014/main" id="{24702848-0A59-470F-9E4B-ED0A666E0CFB}"/>
                </a:ext>
              </a:extLst>
            </p:cNvPr>
            <p:cNvCxnSpPr>
              <a:cxnSpLocks/>
            </p:cNvCxnSpPr>
            <p:nvPr/>
          </p:nvCxnSpPr>
          <p:spPr>
            <a:xfrm flipH="1">
              <a:off x="149186" y="2247589"/>
              <a:ext cx="265601" cy="0"/>
            </a:xfrm>
            <a:prstGeom prst="line">
              <a:avLst/>
            </a:prstGeom>
            <a:ln w="38100" cap="flat" cmpd="sng" algn="ctr">
              <a:solidFill>
                <a:schemeClr val="accent6">
                  <a:lumMod val="20000"/>
                  <a:lumOff val="8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0" name="Straight Connector 49">
              <a:extLst>
                <a:ext uri="{FF2B5EF4-FFF2-40B4-BE49-F238E27FC236}">
                  <a16:creationId xmlns:a16="http://schemas.microsoft.com/office/drawing/2014/main" id="{829BC533-B1A1-4CA8-951C-6B5B4122F76D}"/>
                </a:ext>
              </a:extLst>
            </p:cNvPr>
            <p:cNvCxnSpPr>
              <a:cxnSpLocks/>
            </p:cNvCxnSpPr>
            <p:nvPr/>
          </p:nvCxnSpPr>
          <p:spPr>
            <a:xfrm flipH="1" flipV="1">
              <a:off x="277403" y="2811667"/>
              <a:ext cx="262726" cy="6970"/>
            </a:xfrm>
            <a:prstGeom prst="line">
              <a:avLst/>
            </a:prstGeom>
            <a:ln w="38100" cap="flat" cmpd="sng" algn="ctr">
              <a:solidFill>
                <a:schemeClr val="accent6">
                  <a:lumMod val="20000"/>
                  <a:lumOff val="8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2" name="Straight Connector 51">
              <a:extLst>
                <a:ext uri="{FF2B5EF4-FFF2-40B4-BE49-F238E27FC236}">
                  <a16:creationId xmlns:a16="http://schemas.microsoft.com/office/drawing/2014/main" id="{57CDAE42-0EC7-47DD-BB93-0608864370BD}"/>
                </a:ext>
              </a:extLst>
            </p:cNvPr>
            <p:cNvCxnSpPr>
              <a:cxnSpLocks/>
            </p:cNvCxnSpPr>
            <p:nvPr/>
          </p:nvCxnSpPr>
          <p:spPr>
            <a:xfrm>
              <a:off x="11293380" y="2239123"/>
              <a:ext cx="384914" cy="0"/>
            </a:xfrm>
            <a:prstGeom prst="line">
              <a:avLst/>
            </a:prstGeom>
            <a:ln w="38100" cap="flat" cmpd="sng" algn="ctr">
              <a:solidFill>
                <a:schemeClr val="accent6">
                  <a:lumMod val="20000"/>
                  <a:lumOff val="8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5" name="Straight Connector 54">
              <a:extLst>
                <a:ext uri="{FF2B5EF4-FFF2-40B4-BE49-F238E27FC236}">
                  <a16:creationId xmlns:a16="http://schemas.microsoft.com/office/drawing/2014/main" id="{A007BB5F-8A89-45F3-97B0-4B683D488DE6}"/>
                </a:ext>
              </a:extLst>
            </p:cNvPr>
            <p:cNvCxnSpPr>
              <a:cxnSpLocks/>
            </p:cNvCxnSpPr>
            <p:nvPr/>
          </p:nvCxnSpPr>
          <p:spPr>
            <a:xfrm>
              <a:off x="11437878" y="2811762"/>
              <a:ext cx="345161" cy="0"/>
            </a:xfrm>
            <a:prstGeom prst="line">
              <a:avLst/>
            </a:prstGeom>
            <a:ln w="38100" cap="flat" cmpd="sng" algn="ctr">
              <a:solidFill>
                <a:schemeClr val="accent6">
                  <a:lumMod val="20000"/>
                  <a:lumOff val="8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6" name="Straight Connector 55">
              <a:extLst>
                <a:ext uri="{FF2B5EF4-FFF2-40B4-BE49-F238E27FC236}">
                  <a16:creationId xmlns:a16="http://schemas.microsoft.com/office/drawing/2014/main" id="{BA1A06A0-2AF6-41CA-B420-4A7B5D9370BC}"/>
                </a:ext>
              </a:extLst>
            </p:cNvPr>
            <p:cNvCxnSpPr>
              <a:cxnSpLocks/>
            </p:cNvCxnSpPr>
            <p:nvPr/>
          </p:nvCxnSpPr>
          <p:spPr>
            <a:xfrm>
              <a:off x="11333133" y="1677659"/>
              <a:ext cx="345161" cy="0"/>
            </a:xfrm>
            <a:prstGeom prst="line">
              <a:avLst/>
            </a:prstGeom>
            <a:ln w="38100" cap="flat" cmpd="sng" algn="ctr">
              <a:solidFill>
                <a:schemeClr val="accent6">
                  <a:lumMod val="20000"/>
                  <a:lumOff val="8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2" name="TextBox 21">
              <a:extLst>
                <a:ext uri="{FF2B5EF4-FFF2-40B4-BE49-F238E27FC236}">
                  <a16:creationId xmlns:a16="http://schemas.microsoft.com/office/drawing/2014/main" id="{8C42FFC8-2B1B-4F3A-AD68-810403DD3509}"/>
                </a:ext>
              </a:extLst>
            </p:cNvPr>
            <p:cNvSpPr txBox="1"/>
            <p:nvPr/>
          </p:nvSpPr>
          <p:spPr>
            <a:xfrm>
              <a:off x="4917548" y="2187280"/>
              <a:ext cx="3543727" cy="369332"/>
            </a:xfrm>
            <a:prstGeom prst="rect">
              <a:avLst/>
            </a:prstGeom>
            <a:noFill/>
          </p:spPr>
          <p:txBody>
            <a:bodyPr wrap="none" rtlCol="0">
              <a:spAutoFit/>
            </a:bodyPr>
            <a:lstStyle/>
            <a:p>
              <a:r>
                <a:rPr lang="en-US" dirty="0">
                  <a:solidFill>
                    <a:schemeClr val="accent6">
                      <a:lumMod val="75000"/>
                    </a:schemeClr>
                  </a:solidFill>
                </a:rPr>
                <a:t>A7165 Internet Structure &amp; Security</a:t>
              </a:r>
            </a:p>
          </p:txBody>
        </p:sp>
      </p:grpSp>
    </p:spTree>
    <p:extLst>
      <p:ext uri="{BB962C8B-B14F-4D97-AF65-F5344CB8AC3E}">
        <p14:creationId xmlns:p14="http://schemas.microsoft.com/office/powerpoint/2010/main" val="44560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ssolv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21A223-3EDA-B146-8C87-6E6989BDB6A1}"/>
              </a:ext>
            </a:extLst>
          </p:cNvPr>
          <p:cNvSpPr>
            <a:spLocks noGrp="1"/>
          </p:cNvSpPr>
          <p:nvPr>
            <p:ph type="title"/>
          </p:nvPr>
        </p:nvSpPr>
        <p:spPr/>
        <p:txBody>
          <a:bodyPr/>
          <a:lstStyle/>
          <a:p>
            <a:r>
              <a:rPr lang="en-US" dirty="0"/>
              <a:t>OKN: Some common themes across projects</a:t>
            </a:r>
          </a:p>
        </p:txBody>
      </p:sp>
      <p:sp>
        <p:nvSpPr>
          <p:cNvPr id="4" name="Content Placeholder 3">
            <a:extLst>
              <a:ext uri="{FF2B5EF4-FFF2-40B4-BE49-F238E27FC236}">
                <a16:creationId xmlns:a16="http://schemas.microsoft.com/office/drawing/2014/main" id="{33D35022-E03D-4D4E-93B0-8265253D2751}"/>
              </a:ext>
            </a:extLst>
          </p:cNvPr>
          <p:cNvSpPr>
            <a:spLocks noGrp="1"/>
          </p:cNvSpPr>
          <p:nvPr>
            <p:ph idx="1"/>
          </p:nvPr>
        </p:nvSpPr>
        <p:spPr>
          <a:xfrm>
            <a:off x="838200" y="1825624"/>
            <a:ext cx="10515600" cy="5129357"/>
          </a:xfrm>
        </p:spPr>
        <p:txBody>
          <a:bodyPr>
            <a:normAutofit/>
          </a:bodyPr>
          <a:lstStyle/>
          <a:p>
            <a:r>
              <a:rPr lang="en-US" sz="2400" dirty="0"/>
              <a:t>Integrating heterogeneous types of data</a:t>
            </a:r>
          </a:p>
          <a:p>
            <a:pPr lvl="1"/>
            <a:r>
              <a:rPr lang="en-US" dirty="0"/>
              <a:t>E.g., distinct types of biomedical data : biomedical facts; bioinformatics catalogs of data; “raw” data from measurements; </a:t>
            </a:r>
          </a:p>
          <a:p>
            <a:pPr lvl="1"/>
            <a:r>
              <a:rPr lang="en-US" dirty="0"/>
              <a:t>E.g., internet configuration and traffic data at various levels in the network</a:t>
            </a:r>
          </a:p>
          <a:p>
            <a:r>
              <a:rPr lang="en-US" sz="2400" dirty="0"/>
              <a:t>Accommodating dynamic information</a:t>
            </a:r>
          </a:p>
          <a:p>
            <a:pPr lvl="1"/>
            <a:r>
              <a:rPr lang="en-US" dirty="0"/>
              <a:t>Newly acquired data and information are related in a network fashion to extant knowledge</a:t>
            </a:r>
          </a:p>
          <a:p>
            <a:pPr lvl="1"/>
            <a:r>
              <a:rPr lang="en-US" dirty="0"/>
              <a:t>Need the capability to add new vertices and edges as new knowledge is added and schemas change</a:t>
            </a:r>
          </a:p>
        </p:txBody>
      </p:sp>
      <p:sp>
        <p:nvSpPr>
          <p:cNvPr id="5" name="Slide Number Placeholder 2">
            <a:extLst>
              <a:ext uri="{FF2B5EF4-FFF2-40B4-BE49-F238E27FC236}">
                <a16:creationId xmlns:a16="http://schemas.microsoft.com/office/drawing/2014/main" id="{B8BFC71D-44ED-A047-9DC0-B8349C7169AC}"/>
              </a:ext>
            </a:extLst>
          </p:cNvPr>
          <p:cNvSpPr>
            <a:spLocks noGrp="1"/>
          </p:cNvSpPr>
          <p:nvPr>
            <p:ph type="sldNum" sz="quarter" idx="12"/>
          </p:nvPr>
        </p:nvSpPr>
        <p:spPr/>
        <p:txBody>
          <a:bodyPr/>
          <a:lstStyle/>
          <a:p>
            <a:fld id="{47EA3418-1666-B54F-8418-4087594E3D3A}" type="slidenum">
              <a:rPr lang="en-US" smtClean="0"/>
              <a:t>12</a:t>
            </a:fld>
            <a:endParaRPr lang="en-US" dirty="0"/>
          </a:p>
        </p:txBody>
      </p:sp>
    </p:spTree>
    <p:extLst>
      <p:ext uri="{BB962C8B-B14F-4D97-AF65-F5344CB8AC3E}">
        <p14:creationId xmlns:p14="http://schemas.microsoft.com/office/powerpoint/2010/main" val="1332677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BE0D9-8B54-CB47-8382-D9FF6993D4AD}"/>
              </a:ext>
            </a:extLst>
          </p:cNvPr>
          <p:cNvSpPr>
            <a:spLocks noGrp="1"/>
          </p:cNvSpPr>
          <p:nvPr>
            <p:ph type="title"/>
          </p:nvPr>
        </p:nvSpPr>
        <p:spPr/>
        <p:txBody>
          <a:bodyPr/>
          <a:lstStyle/>
          <a:p>
            <a:r>
              <a:rPr lang="en-US" dirty="0"/>
              <a:t>OKN: Common themes…</a:t>
            </a:r>
          </a:p>
        </p:txBody>
      </p:sp>
      <p:sp>
        <p:nvSpPr>
          <p:cNvPr id="4" name="Content Placeholder 3">
            <a:extLst>
              <a:ext uri="{FF2B5EF4-FFF2-40B4-BE49-F238E27FC236}">
                <a16:creationId xmlns:a16="http://schemas.microsoft.com/office/drawing/2014/main" id="{7E162282-11BB-BA42-B6C6-6B8DA70BD36E}"/>
              </a:ext>
            </a:extLst>
          </p:cNvPr>
          <p:cNvSpPr>
            <a:spLocks noGrp="1"/>
          </p:cNvSpPr>
          <p:nvPr>
            <p:ph idx="1"/>
          </p:nvPr>
        </p:nvSpPr>
        <p:spPr/>
        <p:txBody>
          <a:bodyPr>
            <a:normAutofit lnSpcReduction="10000"/>
          </a:bodyPr>
          <a:lstStyle/>
          <a:p>
            <a:r>
              <a:rPr lang="en-US" sz="2400" dirty="0"/>
              <a:t>Supporting access by and contributions to the KG by heterogeneous communities of users</a:t>
            </a:r>
          </a:p>
          <a:p>
            <a:pPr lvl="1"/>
            <a:r>
              <a:rPr lang="en-US" dirty="0"/>
              <a:t>Due to the multidisciplinary nature of the problems being addressed, experts as well as non-experts from each related domain must be able to contribute and share data and knowledge, and access the network to obtain answers to questions beyond their own area of expertise </a:t>
            </a:r>
          </a:p>
          <a:p>
            <a:r>
              <a:rPr lang="en-US" sz="2400" dirty="0"/>
              <a:t>Incorporating new information into the knowledge graphs using ML + crowdsourcing approaches</a:t>
            </a:r>
          </a:p>
          <a:p>
            <a:pPr lvl="1"/>
            <a:r>
              <a:rPr lang="en-US" dirty="0"/>
              <a:t>E.g., </a:t>
            </a:r>
            <a:r>
              <a:rPr lang="en-US" i="1" dirty="0"/>
              <a:t>Intelligent </a:t>
            </a:r>
            <a:r>
              <a:rPr lang="en-US" i="1" dirty="0" err="1"/>
              <a:t>TextBooks</a:t>
            </a:r>
            <a:r>
              <a:rPr lang="en-US" i="1" dirty="0"/>
              <a:t> </a:t>
            </a:r>
            <a:r>
              <a:rPr lang="en-US" dirty="0"/>
              <a:t>powered by knowledge graphs. Scaling out to many domains--capturing relationships among concepts in a domain using experts(crowdsourcing) as well as ML techniques </a:t>
            </a:r>
          </a:p>
          <a:p>
            <a:r>
              <a:rPr lang="en-US" sz="2400" dirty="0"/>
              <a:t>Several Track B projects also planning to develop and refine ontologies related to job skills</a:t>
            </a:r>
          </a:p>
        </p:txBody>
      </p:sp>
      <p:sp>
        <p:nvSpPr>
          <p:cNvPr id="3" name="Slide Number Placeholder 2">
            <a:extLst>
              <a:ext uri="{FF2B5EF4-FFF2-40B4-BE49-F238E27FC236}">
                <a16:creationId xmlns:a16="http://schemas.microsoft.com/office/drawing/2014/main" id="{23A20CBA-D87D-2741-93C1-079569E8666C}"/>
              </a:ext>
            </a:extLst>
          </p:cNvPr>
          <p:cNvSpPr>
            <a:spLocks noGrp="1"/>
          </p:cNvSpPr>
          <p:nvPr>
            <p:ph type="sldNum" sz="quarter" idx="12"/>
          </p:nvPr>
        </p:nvSpPr>
        <p:spPr/>
        <p:txBody>
          <a:bodyPr/>
          <a:lstStyle/>
          <a:p>
            <a:fld id="{47EA3418-1666-B54F-8418-4087594E3D3A}" type="slidenum">
              <a:rPr lang="en-US" smtClean="0"/>
              <a:t>13</a:t>
            </a:fld>
            <a:endParaRPr lang="en-US" dirty="0"/>
          </a:p>
        </p:txBody>
      </p:sp>
    </p:spTree>
    <p:extLst>
      <p:ext uri="{BB962C8B-B14F-4D97-AF65-F5344CB8AC3E}">
        <p14:creationId xmlns:p14="http://schemas.microsoft.com/office/powerpoint/2010/main" val="334887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097AD-5D71-9C43-922D-BD189401D8C5}"/>
              </a:ext>
            </a:extLst>
          </p:cNvPr>
          <p:cNvSpPr>
            <a:spLocks noGrp="1"/>
          </p:cNvSpPr>
          <p:nvPr>
            <p:ph type="title"/>
          </p:nvPr>
        </p:nvSpPr>
        <p:spPr/>
        <p:txBody>
          <a:bodyPr/>
          <a:lstStyle/>
          <a:p>
            <a:r>
              <a:rPr lang="en-US" dirty="0"/>
              <a:t>Next Steps</a:t>
            </a:r>
          </a:p>
        </p:txBody>
      </p:sp>
      <p:sp>
        <p:nvSpPr>
          <p:cNvPr id="4" name="Content Placeholder 3">
            <a:extLst>
              <a:ext uri="{FF2B5EF4-FFF2-40B4-BE49-F238E27FC236}">
                <a16:creationId xmlns:a16="http://schemas.microsoft.com/office/drawing/2014/main" id="{DD859820-E310-1A4F-B27E-C7884769631A}"/>
              </a:ext>
            </a:extLst>
          </p:cNvPr>
          <p:cNvSpPr>
            <a:spLocks noGrp="1"/>
          </p:cNvSpPr>
          <p:nvPr>
            <p:ph idx="1"/>
          </p:nvPr>
        </p:nvSpPr>
        <p:spPr/>
        <p:txBody>
          <a:bodyPr>
            <a:normAutofit/>
          </a:bodyPr>
          <a:lstStyle/>
          <a:p>
            <a:r>
              <a:rPr lang="en-US" dirty="0"/>
              <a:t>CA Phase 1: Planning (Sept 2019 – May 2020)</a:t>
            </a:r>
          </a:p>
          <a:p>
            <a:pPr lvl="1"/>
            <a:r>
              <a:rPr lang="en-US" dirty="0"/>
              <a:t>Monthly meetings with required participation in </a:t>
            </a:r>
            <a:r>
              <a:rPr lang="en-US" i="1" dirty="0"/>
              <a:t>Convergence Accelerator curriculum</a:t>
            </a:r>
            <a:endParaRPr lang="en-US" dirty="0"/>
          </a:p>
          <a:p>
            <a:pPr lvl="2"/>
            <a:r>
              <a:rPr lang="en-US" dirty="0"/>
              <a:t>Design thinking and user-centered design</a:t>
            </a:r>
          </a:p>
          <a:p>
            <a:pPr lvl="2"/>
            <a:r>
              <a:rPr lang="en-US" dirty="0"/>
              <a:t>Team Science</a:t>
            </a:r>
          </a:p>
          <a:p>
            <a:pPr lvl="2"/>
            <a:r>
              <a:rPr lang="en-US" dirty="0"/>
              <a:t>Domain-specific talks and interactions with potential collaborators</a:t>
            </a:r>
          </a:p>
          <a:p>
            <a:pPr lvl="1"/>
            <a:r>
              <a:rPr lang="en-US" dirty="0"/>
              <a:t>Work with team coaches</a:t>
            </a:r>
          </a:p>
          <a:p>
            <a:pPr lvl="1"/>
            <a:r>
              <a:rPr lang="en-US" dirty="0"/>
              <a:t>Team refinement</a:t>
            </a:r>
          </a:p>
          <a:p>
            <a:pPr lvl="1"/>
            <a:r>
              <a:rPr lang="en-US" dirty="0"/>
              <a:t>User interviews: Must conduct at least 12 user interviews</a:t>
            </a:r>
          </a:p>
          <a:p>
            <a:endParaRPr lang="en-US" dirty="0"/>
          </a:p>
          <a:p>
            <a:pPr lvl="1"/>
            <a:endParaRPr lang="en-US" dirty="0"/>
          </a:p>
          <a:p>
            <a:pPr lvl="1"/>
            <a:endParaRPr lang="en-US" dirty="0"/>
          </a:p>
        </p:txBody>
      </p:sp>
      <p:sp>
        <p:nvSpPr>
          <p:cNvPr id="3" name="Slide Number Placeholder 2">
            <a:extLst>
              <a:ext uri="{FF2B5EF4-FFF2-40B4-BE49-F238E27FC236}">
                <a16:creationId xmlns:a16="http://schemas.microsoft.com/office/drawing/2014/main" id="{FF857D1E-30DB-4D49-BC01-55428C02F9F5}"/>
              </a:ext>
            </a:extLst>
          </p:cNvPr>
          <p:cNvSpPr>
            <a:spLocks noGrp="1"/>
          </p:cNvSpPr>
          <p:nvPr>
            <p:ph type="sldNum" sz="quarter" idx="12"/>
          </p:nvPr>
        </p:nvSpPr>
        <p:spPr/>
        <p:txBody>
          <a:bodyPr/>
          <a:lstStyle/>
          <a:p>
            <a:fld id="{8F4BEAD3-91E3-4FFC-B7DC-935959D17485}" type="slidenum">
              <a:rPr lang="en-US" smtClean="0"/>
              <a:pPr/>
              <a:t>14</a:t>
            </a:fld>
            <a:endParaRPr lang="en-US"/>
          </a:p>
        </p:txBody>
      </p:sp>
    </p:spTree>
    <p:extLst>
      <p:ext uri="{BB962C8B-B14F-4D97-AF65-F5344CB8AC3E}">
        <p14:creationId xmlns:p14="http://schemas.microsoft.com/office/powerpoint/2010/main" val="2914770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92DB7-1DDE-2C4C-A0CB-4A15D5B6CCFD}"/>
              </a:ext>
            </a:extLst>
          </p:cNvPr>
          <p:cNvSpPr>
            <a:spLocks noGrp="1"/>
          </p:cNvSpPr>
          <p:nvPr>
            <p:ph type="title"/>
          </p:nvPr>
        </p:nvSpPr>
        <p:spPr/>
        <p:txBody>
          <a:bodyPr/>
          <a:lstStyle/>
          <a:p>
            <a:r>
              <a:rPr lang="en-US" dirty="0"/>
              <a:t>CA Phase I…</a:t>
            </a:r>
          </a:p>
        </p:txBody>
      </p:sp>
      <p:sp>
        <p:nvSpPr>
          <p:cNvPr id="3" name="Content Placeholder 2">
            <a:extLst>
              <a:ext uri="{FF2B5EF4-FFF2-40B4-BE49-F238E27FC236}">
                <a16:creationId xmlns:a16="http://schemas.microsoft.com/office/drawing/2014/main" id="{EF55BB9B-AD92-6F4F-981E-9DFCE827476D}"/>
              </a:ext>
            </a:extLst>
          </p:cNvPr>
          <p:cNvSpPr>
            <a:spLocks noGrp="1"/>
          </p:cNvSpPr>
          <p:nvPr>
            <p:ph idx="1"/>
          </p:nvPr>
        </p:nvSpPr>
        <p:spPr/>
        <p:txBody>
          <a:bodyPr>
            <a:normAutofit lnSpcReduction="10000"/>
          </a:bodyPr>
          <a:lstStyle/>
          <a:p>
            <a:r>
              <a:rPr lang="en-US" dirty="0"/>
              <a:t>Monthly meetings with the full cohort (43 teams x 3 per team)	</a:t>
            </a:r>
          </a:p>
          <a:p>
            <a:pPr lvl="1"/>
            <a:r>
              <a:rPr lang="en-US" dirty="0"/>
              <a:t>September 2019: 	Webinar</a:t>
            </a:r>
          </a:p>
          <a:p>
            <a:pPr lvl="1"/>
            <a:r>
              <a:rPr lang="en-US" dirty="0"/>
              <a:t>October 2019: 		Kickoff in Washington DC. Interaction with government 					agencies.</a:t>
            </a:r>
          </a:p>
          <a:p>
            <a:pPr lvl="1"/>
            <a:r>
              <a:rPr lang="en-US" dirty="0"/>
              <a:t>November 2019: 	Webinar</a:t>
            </a:r>
          </a:p>
          <a:p>
            <a:pPr lvl="1"/>
            <a:r>
              <a:rPr lang="en-US" dirty="0"/>
              <a:t>December 2019: 	Face-to-face in San Francisco. Meetings at IDEO (design 					thinking). Interactions with industry. </a:t>
            </a:r>
          </a:p>
          <a:p>
            <a:pPr lvl="1"/>
            <a:r>
              <a:rPr lang="en-US" dirty="0"/>
              <a:t>January 2020: 		Webinar</a:t>
            </a:r>
          </a:p>
          <a:p>
            <a:pPr lvl="1"/>
            <a:r>
              <a:rPr lang="en-US" dirty="0"/>
              <a:t>February 2020: 		Face-to-face in San Francisco. Interact with foundations, VCs, 				industry.</a:t>
            </a:r>
          </a:p>
          <a:p>
            <a:r>
              <a:rPr lang="en-US" dirty="0"/>
              <a:t>Projects are also expected to organize community workshops to obtain input</a:t>
            </a:r>
          </a:p>
          <a:p>
            <a:pPr marL="457189" lvl="1" indent="0">
              <a:buNone/>
            </a:pPr>
            <a:endParaRPr lang="en-US" dirty="0"/>
          </a:p>
          <a:p>
            <a:endParaRPr lang="en-US" dirty="0"/>
          </a:p>
        </p:txBody>
      </p:sp>
      <p:sp>
        <p:nvSpPr>
          <p:cNvPr id="4" name="Slide Number Placeholder 3">
            <a:extLst>
              <a:ext uri="{FF2B5EF4-FFF2-40B4-BE49-F238E27FC236}">
                <a16:creationId xmlns:a16="http://schemas.microsoft.com/office/drawing/2014/main" id="{4E34743C-F58A-DC48-A31A-698B7B2E98F9}"/>
              </a:ext>
            </a:extLst>
          </p:cNvPr>
          <p:cNvSpPr>
            <a:spLocks noGrp="1"/>
          </p:cNvSpPr>
          <p:nvPr>
            <p:ph type="sldNum" sz="quarter" idx="12"/>
          </p:nvPr>
        </p:nvSpPr>
        <p:spPr/>
        <p:txBody>
          <a:bodyPr/>
          <a:lstStyle/>
          <a:p>
            <a:fld id="{8F4BEAD3-91E3-4FFC-B7DC-935959D17485}" type="slidenum">
              <a:rPr lang="en-US" smtClean="0"/>
              <a:pPr/>
              <a:t>15</a:t>
            </a:fld>
            <a:endParaRPr lang="en-US"/>
          </a:p>
        </p:txBody>
      </p:sp>
      <p:sp>
        <p:nvSpPr>
          <p:cNvPr id="7" name="Slide Number Placeholder 3">
            <a:extLst>
              <a:ext uri="{FF2B5EF4-FFF2-40B4-BE49-F238E27FC236}">
                <a16:creationId xmlns:a16="http://schemas.microsoft.com/office/drawing/2014/main" id="{A3C2EE8D-798B-2347-A13F-858B7EC24473}"/>
              </a:ext>
            </a:extLst>
          </p:cNvPr>
          <p:cNvSpPr txBox="1">
            <a:spLocks/>
          </p:cNvSpPr>
          <p:nvPr/>
        </p:nvSpPr>
        <p:spPr>
          <a:xfrm>
            <a:off x="4724400" y="11173253"/>
            <a:ext cx="2743200" cy="365125"/>
          </a:xfrm>
          <a:prstGeom prst="rect">
            <a:avLst/>
          </a:prstGeom>
        </p:spPr>
        <p:txBody>
          <a:bodyPr/>
          <a:lstStyle>
            <a:defPPr>
              <a:defRPr lang="en-US"/>
            </a:defPPr>
            <a:lvl1pPr marL="0" algn="ct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4BEAD3-91E3-4FFC-B7DC-935959D17485}" type="slidenum">
              <a:rPr lang="en-US" smtClean="0"/>
              <a:pPr/>
              <a:t>15</a:t>
            </a:fld>
            <a:endParaRPr lang="en-US"/>
          </a:p>
        </p:txBody>
      </p:sp>
    </p:spTree>
    <p:extLst>
      <p:ext uri="{BB962C8B-B14F-4D97-AF65-F5344CB8AC3E}">
        <p14:creationId xmlns:p14="http://schemas.microsoft.com/office/powerpoint/2010/main" val="2535429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92DB7-1DDE-2C4C-A0CB-4A15D5B6CCFD}"/>
              </a:ext>
            </a:extLst>
          </p:cNvPr>
          <p:cNvSpPr>
            <a:spLocks noGrp="1"/>
          </p:cNvSpPr>
          <p:nvPr>
            <p:ph type="title"/>
          </p:nvPr>
        </p:nvSpPr>
        <p:spPr/>
        <p:txBody>
          <a:bodyPr/>
          <a:lstStyle/>
          <a:p>
            <a:r>
              <a:rPr lang="en-US" dirty="0"/>
              <a:t>CA Phase II: Implementation</a:t>
            </a:r>
          </a:p>
        </p:txBody>
      </p:sp>
      <p:sp>
        <p:nvSpPr>
          <p:cNvPr id="3" name="Content Placeholder 2">
            <a:extLst>
              <a:ext uri="{FF2B5EF4-FFF2-40B4-BE49-F238E27FC236}">
                <a16:creationId xmlns:a16="http://schemas.microsoft.com/office/drawing/2014/main" id="{EF55BB9B-AD92-6F4F-981E-9DFCE827476D}"/>
              </a:ext>
            </a:extLst>
          </p:cNvPr>
          <p:cNvSpPr>
            <a:spLocks noGrp="1"/>
          </p:cNvSpPr>
          <p:nvPr>
            <p:ph idx="1"/>
          </p:nvPr>
        </p:nvSpPr>
        <p:spPr/>
        <p:txBody>
          <a:bodyPr>
            <a:normAutofit fontScale="92500" lnSpcReduction="20000"/>
          </a:bodyPr>
          <a:lstStyle/>
          <a:p>
            <a:r>
              <a:rPr lang="en-US" dirty="0"/>
              <a:t>Implementation Phase: 1+1 years (June 2020 – June 2022)</a:t>
            </a:r>
          </a:p>
          <a:p>
            <a:r>
              <a:rPr lang="en-US" dirty="0"/>
              <a:t>April 2020: 	Submit Phase II proposal</a:t>
            </a:r>
          </a:p>
          <a:p>
            <a:r>
              <a:rPr lang="en-US" dirty="0"/>
              <a:t>May 2020:	Make a ~8-10 minutes “pitch” to a CA review panel and 			other potential co-funders including Foundations, VCs, 			other agencies, other NSF programs, other investors…</a:t>
            </a:r>
          </a:p>
          <a:p>
            <a:r>
              <a:rPr lang="en-US" dirty="0"/>
              <a:t>Projects will likely be evaluated on the submitted proposal; their pitch; and “expressions of interest” from potential co-funders</a:t>
            </a:r>
          </a:p>
          <a:p>
            <a:r>
              <a:rPr lang="en-US" dirty="0"/>
              <a:t>Total ~5 awards per Track of up to $5M each (up to $3M in Year 1)…or more, based on co-funding</a:t>
            </a:r>
          </a:p>
          <a:p>
            <a:pPr lvl="1"/>
            <a:r>
              <a:rPr lang="en-US" dirty="0"/>
              <a:t>Cooperative agreements</a:t>
            </a:r>
          </a:p>
          <a:p>
            <a:pPr lvl="1"/>
            <a:r>
              <a:rPr lang="en-US" dirty="0"/>
              <a:t>Year 2 funding based on Year 1 performance</a:t>
            </a:r>
          </a:p>
          <a:p>
            <a:pPr lvl="1"/>
            <a:r>
              <a:rPr lang="en-US" dirty="0"/>
              <a:t>Need to demonstrate progress on quarterly milestones</a:t>
            </a:r>
          </a:p>
          <a:p>
            <a:pPr lvl="1"/>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4E34743C-F58A-DC48-A31A-698B7B2E98F9}"/>
              </a:ext>
            </a:extLst>
          </p:cNvPr>
          <p:cNvSpPr>
            <a:spLocks noGrp="1"/>
          </p:cNvSpPr>
          <p:nvPr>
            <p:ph type="sldNum" sz="quarter" idx="12"/>
          </p:nvPr>
        </p:nvSpPr>
        <p:spPr/>
        <p:txBody>
          <a:bodyPr/>
          <a:lstStyle/>
          <a:p>
            <a:fld id="{8F4BEAD3-91E3-4FFC-B7DC-935959D17485}" type="slidenum">
              <a:rPr lang="en-US" smtClean="0"/>
              <a:pPr/>
              <a:t>16</a:t>
            </a:fld>
            <a:endParaRPr lang="en-US" dirty="0"/>
          </a:p>
        </p:txBody>
      </p:sp>
      <p:sp>
        <p:nvSpPr>
          <p:cNvPr id="7" name="Slide Number Placeholder 3">
            <a:extLst>
              <a:ext uri="{FF2B5EF4-FFF2-40B4-BE49-F238E27FC236}">
                <a16:creationId xmlns:a16="http://schemas.microsoft.com/office/drawing/2014/main" id="{A3C2EE8D-798B-2347-A13F-858B7EC24473}"/>
              </a:ext>
            </a:extLst>
          </p:cNvPr>
          <p:cNvSpPr txBox="1">
            <a:spLocks/>
          </p:cNvSpPr>
          <p:nvPr/>
        </p:nvSpPr>
        <p:spPr>
          <a:xfrm>
            <a:off x="4724400" y="11173253"/>
            <a:ext cx="2743200" cy="365125"/>
          </a:xfrm>
          <a:prstGeom prst="rect">
            <a:avLst/>
          </a:prstGeom>
        </p:spPr>
        <p:txBody>
          <a:bodyPr/>
          <a:lstStyle>
            <a:defPPr>
              <a:defRPr lang="en-US"/>
            </a:defPPr>
            <a:lvl1pPr marL="0" algn="ct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4BEAD3-91E3-4FFC-B7DC-935959D17485}" type="slidenum">
              <a:rPr lang="en-US" smtClean="0"/>
              <a:pPr/>
              <a:t>16</a:t>
            </a:fld>
            <a:endParaRPr lang="en-US"/>
          </a:p>
        </p:txBody>
      </p:sp>
      <p:grpSp>
        <p:nvGrpSpPr>
          <p:cNvPr id="6" name="Group 5">
            <a:extLst>
              <a:ext uri="{FF2B5EF4-FFF2-40B4-BE49-F238E27FC236}">
                <a16:creationId xmlns:a16="http://schemas.microsoft.com/office/drawing/2014/main" id="{C8918E77-B61B-D14D-87B4-9B76D0550B01}"/>
              </a:ext>
            </a:extLst>
          </p:cNvPr>
          <p:cNvGrpSpPr/>
          <p:nvPr/>
        </p:nvGrpSpPr>
        <p:grpSpPr>
          <a:xfrm>
            <a:off x="0" y="6465590"/>
            <a:ext cx="4063433" cy="392410"/>
            <a:chOff x="2568719" y="6556651"/>
            <a:chExt cx="2148064" cy="186395"/>
          </a:xfrm>
        </p:grpSpPr>
        <p:pic>
          <p:nvPicPr>
            <p:cNvPr id="8" name="Picture 2">
              <a:extLst>
                <a:ext uri="{FF2B5EF4-FFF2-40B4-BE49-F238E27FC236}">
                  <a16:creationId xmlns:a16="http://schemas.microsoft.com/office/drawing/2014/main" id="{C3F31BA7-925D-D44B-AFA4-64D4DCAEAAE4}"/>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4402" t="41182" r="49449" b="217"/>
            <a:stretch/>
          </p:blipFill>
          <p:spPr bwMode="auto">
            <a:xfrm>
              <a:off x="2568719" y="6556651"/>
              <a:ext cx="348960" cy="1848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4EE37285-05B3-C043-8F26-6F1CE9BF7329}"/>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 r="42439" b="58665"/>
            <a:stretch/>
          </p:blipFill>
          <p:spPr bwMode="auto">
            <a:xfrm>
              <a:off x="2917678" y="6558231"/>
              <a:ext cx="1450146" cy="1848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0D604BF2-E348-7B49-BB70-13C5544BE897}"/>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9449" t="41890" r="25500" b="2713"/>
            <a:stretch/>
          </p:blipFill>
          <p:spPr bwMode="auto">
            <a:xfrm>
              <a:off x="4367825" y="6557207"/>
              <a:ext cx="348958" cy="1842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25776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27F70-076E-7C4C-8388-18606C7878C1}"/>
              </a:ext>
            </a:extLst>
          </p:cNvPr>
          <p:cNvSpPr>
            <a:spLocks noGrp="1"/>
          </p:cNvSpPr>
          <p:nvPr>
            <p:ph type="title"/>
          </p:nvPr>
        </p:nvSpPr>
        <p:spPr/>
        <p:txBody>
          <a:bodyPr/>
          <a:lstStyle/>
          <a:p>
            <a:r>
              <a:rPr lang="en-US" dirty="0"/>
              <a:t>Next Steps / Future Directions</a:t>
            </a:r>
          </a:p>
        </p:txBody>
      </p:sp>
      <p:sp>
        <p:nvSpPr>
          <p:cNvPr id="3" name="Content Placeholder 2">
            <a:extLst>
              <a:ext uri="{FF2B5EF4-FFF2-40B4-BE49-F238E27FC236}">
                <a16:creationId xmlns:a16="http://schemas.microsoft.com/office/drawing/2014/main" id="{6FAF1E7E-28C3-2B43-A2E3-F748714CA754}"/>
              </a:ext>
            </a:extLst>
          </p:cNvPr>
          <p:cNvSpPr>
            <a:spLocks noGrp="1"/>
          </p:cNvSpPr>
          <p:nvPr>
            <p:ph idx="1"/>
          </p:nvPr>
        </p:nvSpPr>
        <p:spPr/>
        <p:txBody>
          <a:bodyPr>
            <a:normAutofit lnSpcReduction="10000"/>
          </a:bodyPr>
          <a:lstStyle/>
          <a:p>
            <a:r>
              <a:rPr lang="en-US" dirty="0"/>
              <a:t>OKN Projects are encouraged to link with other related efforts in the community, including industry</a:t>
            </a:r>
          </a:p>
          <a:p>
            <a:pPr lvl="1"/>
            <a:r>
              <a:rPr lang="en-US" dirty="0"/>
              <a:t>Includes NSF AI Institutes; NIH, DOE, NIST, </a:t>
            </a:r>
            <a:r>
              <a:rPr lang="en-US" dirty="0" err="1"/>
              <a:t>etc</a:t>
            </a:r>
            <a:r>
              <a:rPr lang="en-US" dirty="0"/>
              <a:t> efforts in AI</a:t>
            </a:r>
          </a:p>
          <a:p>
            <a:r>
              <a:rPr lang="en-US" dirty="0"/>
              <a:t>New CA tracks under consideration for 2021, including any “gap filling” that may be needed for Tracks A and B</a:t>
            </a:r>
          </a:p>
          <a:p>
            <a:pPr lvl="1"/>
            <a:r>
              <a:rPr lang="en-US" dirty="0"/>
              <a:t>Workshops have been conducted in: Quantum computing; Carbon Sequestration; AI and Disasters; Data Privacy and Data Governance; Innovative use of data science tools with scientific data, for research and education, …</a:t>
            </a:r>
          </a:p>
          <a:p>
            <a:r>
              <a:rPr lang="en-US" dirty="0"/>
              <a:t>Sustainability of efforts</a:t>
            </a:r>
          </a:p>
          <a:p>
            <a:r>
              <a:rPr lang="en-US" dirty="0"/>
              <a:t>Strategic directions for the CA program</a:t>
            </a:r>
          </a:p>
        </p:txBody>
      </p:sp>
      <p:sp>
        <p:nvSpPr>
          <p:cNvPr id="4" name="Slide Number Placeholder 3">
            <a:extLst>
              <a:ext uri="{FF2B5EF4-FFF2-40B4-BE49-F238E27FC236}">
                <a16:creationId xmlns:a16="http://schemas.microsoft.com/office/drawing/2014/main" id="{567A7A0C-7E92-ED48-8ACC-336B7419BE5A}"/>
              </a:ext>
            </a:extLst>
          </p:cNvPr>
          <p:cNvSpPr>
            <a:spLocks noGrp="1"/>
          </p:cNvSpPr>
          <p:nvPr>
            <p:ph type="sldNum" sz="quarter" idx="12"/>
          </p:nvPr>
        </p:nvSpPr>
        <p:spPr/>
        <p:txBody>
          <a:bodyPr/>
          <a:lstStyle/>
          <a:p>
            <a:fld id="{8F4BEAD3-91E3-4FFC-B7DC-935959D17485}" type="slidenum">
              <a:rPr lang="en-US" smtClean="0"/>
              <a:pPr/>
              <a:t>17</a:t>
            </a:fld>
            <a:endParaRPr lang="en-US"/>
          </a:p>
        </p:txBody>
      </p:sp>
    </p:spTree>
    <p:extLst>
      <p:ext uri="{BB962C8B-B14F-4D97-AF65-F5344CB8AC3E}">
        <p14:creationId xmlns:p14="http://schemas.microsoft.com/office/powerpoint/2010/main" val="674116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575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descr="C-Accel phase 1 timeline for team formation and research plan development - research concept outlines target April 15, 2019, proposals due by June 3, 2019, Pitch starts Q3 2020 and pitch completion Q1 2010.">
            <a:extLst>
              <a:ext uri="{FF2B5EF4-FFF2-40B4-BE49-F238E27FC236}">
                <a16:creationId xmlns:a16="http://schemas.microsoft.com/office/drawing/2014/main" id="{6269BD94-ED84-40E2-B011-D9CC879FC84B}"/>
              </a:ext>
            </a:extLst>
          </p:cNvPr>
          <p:cNvSpPr/>
          <p:nvPr/>
        </p:nvSpPr>
        <p:spPr>
          <a:xfrm>
            <a:off x="4016551" y="4154498"/>
            <a:ext cx="5368748" cy="1093529"/>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A7488A24-5A22-4866-AE0F-B632BD807DAC}"/>
              </a:ext>
            </a:extLst>
          </p:cNvPr>
          <p:cNvSpPr txBox="1"/>
          <p:nvPr/>
        </p:nvSpPr>
        <p:spPr>
          <a:xfrm>
            <a:off x="1320602" y="4158174"/>
            <a:ext cx="2687887" cy="1097280"/>
          </a:xfrm>
          <a:prstGeom prst="rect">
            <a:avLst/>
          </a:prstGeom>
          <a:solidFill>
            <a:schemeClr val="accent2">
              <a:lumMod val="20000"/>
              <a:lumOff val="80000"/>
            </a:schemeClr>
          </a:solidFill>
          <a:ln w="12700">
            <a:solidFill>
              <a:schemeClr val="accent2">
                <a:lumMod val="75000"/>
              </a:schemeClr>
            </a:solidFill>
          </a:ln>
        </p:spPr>
        <p:txBody>
          <a:bodyPr wrap="square" rtlCol="0">
            <a:spAutoFit/>
          </a:bodyPr>
          <a:lstStyle/>
          <a:p>
            <a:pPr marL="11113">
              <a:tabLst>
                <a:tab pos="395278" algn="l"/>
              </a:tabLst>
            </a:pPr>
            <a:endParaRPr lang="en-US" dirty="0">
              <a:solidFill>
                <a:schemeClr val="accent2">
                  <a:lumMod val="75000"/>
                </a:schemeClr>
              </a:solidFill>
            </a:endParaRPr>
          </a:p>
        </p:txBody>
      </p:sp>
      <p:sp>
        <p:nvSpPr>
          <p:cNvPr id="2" name="Title 1">
            <a:extLst>
              <a:ext uri="{FF2B5EF4-FFF2-40B4-BE49-F238E27FC236}">
                <a16:creationId xmlns:a16="http://schemas.microsoft.com/office/drawing/2014/main" id="{2DFF9CDB-D276-471E-819E-E5C127BEE9CA}"/>
              </a:ext>
            </a:extLst>
          </p:cNvPr>
          <p:cNvSpPr>
            <a:spLocks noGrp="1"/>
          </p:cNvSpPr>
          <p:nvPr>
            <p:ph type="title"/>
          </p:nvPr>
        </p:nvSpPr>
        <p:spPr>
          <a:xfrm>
            <a:off x="452665" y="272518"/>
            <a:ext cx="10515600" cy="1076495"/>
          </a:xfrm>
        </p:spPr>
        <p:txBody>
          <a:bodyPr/>
          <a:lstStyle/>
          <a:p>
            <a:r>
              <a:rPr lang="en-US" dirty="0"/>
              <a:t>CA Timeline – 2019 Pilot and the Future</a:t>
            </a:r>
          </a:p>
        </p:txBody>
      </p:sp>
      <p:sp>
        <p:nvSpPr>
          <p:cNvPr id="10" name="TextBox 9">
            <a:extLst>
              <a:ext uri="{FF2B5EF4-FFF2-40B4-BE49-F238E27FC236}">
                <a16:creationId xmlns:a16="http://schemas.microsoft.com/office/drawing/2014/main" id="{627575A4-7770-478D-88F2-4AA9018BC7B6}"/>
              </a:ext>
            </a:extLst>
          </p:cNvPr>
          <p:cNvSpPr txBox="1"/>
          <p:nvPr/>
        </p:nvSpPr>
        <p:spPr>
          <a:xfrm>
            <a:off x="542650" y="1112599"/>
            <a:ext cx="5030613" cy="461665"/>
          </a:xfrm>
          <a:prstGeom prst="rect">
            <a:avLst/>
          </a:prstGeom>
          <a:noFill/>
        </p:spPr>
        <p:txBody>
          <a:bodyPr wrap="square" rtlCol="0">
            <a:spAutoFit/>
          </a:bodyPr>
          <a:lstStyle/>
          <a:p>
            <a:r>
              <a:rPr lang="en-US" sz="2400" b="1" dirty="0">
                <a:solidFill>
                  <a:schemeClr val="accent5">
                    <a:lumMod val="75000"/>
                  </a:schemeClr>
                </a:solidFill>
              </a:rPr>
              <a:t>2019 Pilot Cohort (Tracks A and B)</a:t>
            </a:r>
          </a:p>
        </p:txBody>
      </p:sp>
      <p:sp>
        <p:nvSpPr>
          <p:cNvPr id="12" name="Rectangle 11" descr="C-Accel phase 1 timeline for team formation and research plan development - research concept outlines target April 15, 2019, proposals due by June 3, 2019, Pitch starts Q3 2020 and pitch completion Q1 2010.">
            <a:extLst>
              <a:ext uri="{FF2B5EF4-FFF2-40B4-BE49-F238E27FC236}">
                <a16:creationId xmlns:a16="http://schemas.microsoft.com/office/drawing/2014/main" id="{102B35C1-A308-4953-9EA6-6A38AD08C68F}"/>
              </a:ext>
            </a:extLst>
          </p:cNvPr>
          <p:cNvSpPr/>
          <p:nvPr/>
        </p:nvSpPr>
        <p:spPr>
          <a:xfrm>
            <a:off x="609601" y="1590544"/>
            <a:ext cx="4792545" cy="1116778"/>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3" name="TextBox 12">
            <a:extLst>
              <a:ext uri="{FF2B5EF4-FFF2-40B4-BE49-F238E27FC236}">
                <a16:creationId xmlns:a16="http://schemas.microsoft.com/office/drawing/2014/main" id="{03FEC983-FFB5-41E2-8B88-4B96DDD78286}"/>
              </a:ext>
            </a:extLst>
          </p:cNvPr>
          <p:cNvSpPr txBox="1"/>
          <p:nvPr/>
        </p:nvSpPr>
        <p:spPr>
          <a:xfrm>
            <a:off x="3808076" y="1643601"/>
            <a:ext cx="1657179" cy="563231"/>
          </a:xfrm>
          <a:prstGeom prst="rect">
            <a:avLst/>
          </a:prstGeom>
          <a:noFill/>
        </p:spPr>
        <p:txBody>
          <a:bodyPr wrap="square" rtlCol="0">
            <a:spAutoFit/>
          </a:bodyPr>
          <a:lstStyle/>
          <a:p>
            <a:pPr algn="r">
              <a:lnSpc>
                <a:spcPct val="90000"/>
              </a:lnSpc>
            </a:pPr>
            <a:r>
              <a:rPr lang="en-US" dirty="0">
                <a:solidFill>
                  <a:schemeClr val="accent5">
                    <a:lumMod val="75000"/>
                  </a:schemeClr>
                </a:solidFill>
              </a:rPr>
              <a:t>Pitch </a:t>
            </a:r>
          </a:p>
          <a:p>
            <a:pPr algn="r">
              <a:lnSpc>
                <a:spcPct val="90000"/>
              </a:lnSpc>
            </a:pPr>
            <a:r>
              <a:rPr lang="en-US" sz="1600" dirty="0">
                <a:solidFill>
                  <a:schemeClr val="accent5">
                    <a:lumMod val="75000"/>
                  </a:schemeClr>
                </a:solidFill>
              </a:rPr>
              <a:t>Competition</a:t>
            </a:r>
          </a:p>
        </p:txBody>
      </p:sp>
      <p:sp>
        <p:nvSpPr>
          <p:cNvPr id="14" name="TextBox 13">
            <a:extLst>
              <a:ext uri="{FF2B5EF4-FFF2-40B4-BE49-F238E27FC236}">
                <a16:creationId xmlns:a16="http://schemas.microsoft.com/office/drawing/2014/main" id="{14E466F9-A2B7-4C77-9B40-0A3A40AC6321}"/>
              </a:ext>
            </a:extLst>
          </p:cNvPr>
          <p:cNvSpPr txBox="1"/>
          <p:nvPr/>
        </p:nvSpPr>
        <p:spPr>
          <a:xfrm>
            <a:off x="2422790" y="1634173"/>
            <a:ext cx="964696" cy="840230"/>
          </a:xfrm>
          <a:prstGeom prst="rect">
            <a:avLst/>
          </a:prstGeom>
          <a:noFill/>
        </p:spPr>
        <p:txBody>
          <a:bodyPr wrap="square" rtlCol="0">
            <a:spAutoFit/>
          </a:bodyPr>
          <a:lstStyle/>
          <a:p>
            <a:pPr>
              <a:lnSpc>
                <a:spcPct val="90000"/>
              </a:lnSpc>
            </a:pPr>
            <a:r>
              <a:rPr lang="en-US" dirty="0">
                <a:solidFill>
                  <a:schemeClr val="accent5">
                    <a:lumMod val="75000"/>
                  </a:schemeClr>
                </a:solidFill>
              </a:rPr>
              <a:t>Phase I Projects</a:t>
            </a:r>
          </a:p>
          <a:p>
            <a:pPr>
              <a:lnSpc>
                <a:spcPct val="90000"/>
              </a:lnSpc>
            </a:pPr>
            <a:r>
              <a:rPr lang="en-US" dirty="0">
                <a:solidFill>
                  <a:schemeClr val="accent5">
                    <a:lumMod val="75000"/>
                  </a:schemeClr>
                </a:solidFill>
              </a:rPr>
              <a:t>Start!</a:t>
            </a:r>
          </a:p>
        </p:txBody>
      </p:sp>
      <p:sp>
        <p:nvSpPr>
          <p:cNvPr id="15" name="TextBox 14">
            <a:extLst>
              <a:ext uri="{FF2B5EF4-FFF2-40B4-BE49-F238E27FC236}">
                <a16:creationId xmlns:a16="http://schemas.microsoft.com/office/drawing/2014/main" id="{37847D8B-08C3-41C4-94A5-018BC22D102D}"/>
              </a:ext>
            </a:extLst>
          </p:cNvPr>
          <p:cNvSpPr txBox="1"/>
          <p:nvPr/>
        </p:nvSpPr>
        <p:spPr>
          <a:xfrm>
            <a:off x="1638349" y="2167801"/>
            <a:ext cx="1116614" cy="563231"/>
          </a:xfrm>
          <a:prstGeom prst="rect">
            <a:avLst/>
          </a:prstGeom>
          <a:noFill/>
        </p:spPr>
        <p:txBody>
          <a:bodyPr wrap="square" rtlCol="0">
            <a:spAutoFit/>
          </a:bodyPr>
          <a:lstStyle/>
          <a:p>
            <a:pPr>
              <a:lnSpc>
                <a:spcPct val="90000"/>
              </a:lnSpc>
            </a:pPr>
            <a:r>
              <a:rPr lang="en-US" dirty="0">
                <a:solidFill>
                  <a:schemeClr val="accent5">
                    <a:lumMod val="75000"/>
                  </a:schemeClr>
                </a:solidFill>
              </a:rPr>
              <a:t>Phase 1</a:t>
            </a:r>
          </a:p>
          <a:p>
            <a:pPr>
              <a:lnSpc>
                <a:spcPct val="90000"/>
              </a:lnSpc>
            </a:pPr>
            <a:r>
              <a:rPr lang="en-US" sz="1600" dirty="0">
                <a:solidFill>
                  <a:schemeClr val="accent5">
                    <a:lumMod val="75000"/>
                  </a:schemeClr>
                </a:solidFill>
              </a:rPr>
              <a:t>Proposals </a:t>
            </a:r>
          </a:p>
        </p:txBody>
      </p:sp>
      <p:pic>
        <p:nvPicPr>
          <p:cNvPr id="9" name="Picture 8">
            <a:extLst>
              <a:ext uri="{FF2B5EF4-FFF2-40B4-BE49-F238E27FC236}">
                <a16:creationId xmlns:a16="http://schemas.microsoft.com/office/drawing/2014/main" id="{DDBAF899-4F8E-42A4-9E45-8D98DF5AD5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0780" y="2091219"/>
            <a:ext cx="457200" cy="629608"/>
          </a:xfrm>
          <a:prstGeom prst="rect">
            <a:avLst/>
          </a:prstGeom>
        </p:spPr>
      </p:pic>
      <p:sp>
        <p:nvSpPr>
          <p:cNvPr id="17" name="TextBox 16">
            <a:extLst>
              <a:ext uri="{FF2B5EF4-FFF2-40B4-BE49-F238E27FC236}">
                <a16:creationId xmlns:a16="http://schemas.microsoft.com/office/drawing/2014/main" id="{7CD0728C-AF8C-47B2-8B4D-B1544B7888BD}"/>
              </a:ext>
            </a:extLst>
          </p:cNvPr>
          <p:cNvSpPr txBox="1"/>
          <p:nvPr/>
        </p:nvSpPr>
        <p:spPr>
          <a:xfrm>
            <a:off x="3233519" y="2096681"/>
            <a:ext cx="1221809" cy="606524"/>
          </a:xfrm>
          <a:prstGeom prst="rect">
            <a:avLst/>
          </a:prstGeom>
          <a:noFill/>
          <a:ln w="25400">
            <a:noFill/>
          </a:ln>
        </p:spPr>
        <p:txBody>
          <a:bodyPr wrap="none" rtlCol="0">
            <a:spAutoFit/>
          </a:bodyPr>
          <a:lstStyle/>
          <a:p>
            <a:pPr>
              <a:lnSpc>
                <a:spcPct val="90000"/>
              </a:lnSpc>
            </a:pPr>
            <a:r>
              <a:rPr lang="en-US" dirty="0">
                <a:solidFill>
                  <a:schemeClr val="accent5">
                    <a:lumMod val="75000"/>
                  </a:schemeClr>
                </a:solidFill>
              </a:rPr>
              <a:t>Innovation</a:t>
            </a:r>
          </a:p>
          <a:p>
            <a:pPr>
              <a:lnSpc>
                <a:spcPct val="90000"/>
              </a:lnSpc>
            </a:pPr>
            <a:r>
              <a:rPr lang="en-US" dirty="0">
                <a:solidFill>
                  <a:schemeClr val="accent5">
                    <a:lumMod val="75000"/>
                  </a:schemeClr>
                </a:solidFill>
              </a:rPr>
              <a:t>Curriculum</a:t>
            </a:r>
          </a:p>
        </p:txBody>
      </p:sp>
      <p:sp>
        <p:nvSpPr>
          <p:cNvPr id="18" name="TextBox 17">
            <a:extLst>
              <a:ext uri="{FF2B5EF4-FFF2-40B4-BE49-F238E27FC236}">
                <a16:creationId xmlns:a16="http://schemas.microsoft.com/office/drawing/2014/main" id="{69F29C80-0827-4C25-B873-138DE5BCB830}"/>
              </a:ext>
            </a:extLst>
          </p:cNvPr>
          <p:cNvSpPr txBox="1"/>
          <p:nvPr/>
        </p:nvSpPr>
        <p:spPr>
          <a:xfrm>
            <a:off x="588331" y="1618541"/>
            <a:ext cx="1796053" cy="590931"/>
          </a:xfrm>
          <a:prstGeom prst="rect">
            <a:avLst/>
          </a:prstGeom>
          <a:noFill/>
        </p:spPr>
        <p:txBody>
          <a:bodyPr wrap="square" rtlCol="0">
            <a:spAutoFit/>
          </a:bodyPr>
          <a:lstStyle/>
          <a:p>
            <a:pPr>
              <a:lnSpc>
                <a:spcPct val="90000"/>
              </a:lnSpc>
            </a:pPr>
            <a:r>
              <a:rPr lang="en-US" dirty="0">
                <a:solidFill>
                  <a:schemeClr val="accent5">
                    <a:lumMod val="75000"/>
                  </a:schemeClr>
                </a:solidFill>
              </a:rPr>
              <a:t>Accelerator</a:t>
            </a:r>
          </a:p>
          <a:p>
            <a:pPr>
              <a:lnSpc>
                <a:spcPct val="90000"/>
              </a:lnSpc>
            </a:pPr>
            <a:r>
              <a:rPr lang="en-US" dirty="0">
                <a:solidFill>
                  <a:schemeClr val="accent5">
                    <a:lumMod val="75000"/>
                  </a:schemeClr>
                </a:solidFill>
              </a:rPr>
              <a:t>DCL issued</a:t>
            </a:r>
          </a:p>
        </p:txBody>
      </p:sp>
      <p:cxnSp>
        <p:nvCxnSpPr>
          <p:cNvPr id="5" name="Straight Connector 4">
            <a:extLst>
              <a:ext uri="{FF2B5EF4-FFF2-40B4-BE49-F238E27FC236}">
                <a16:creationId xmlns:a16="http://schemas.microsoft.com/office/drawing/2014/main" id="{F6BD37BB-6A76-48A8-9AB4-C1AABBF32305}"/>
              </a:ext>
            </a:extLst>
          </p:cNvPr>
          <p:cNvCxnSpPr/>
          <p:nvPr/>
        </p:nvCxnSpPr>
        <p:spPr>
          <a:xfrm>
            <a:off x="608943" y="3231846"/>
            <a:ext cx="10972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E819720-74EA-4541-885F-7A0ABAB2FBCC}"/>
              </a:ext>
            </a:extLst>
          </p:cNvPr>
          <p:cNvSpPr txBox="1"/>
          <p:nvPr/>
        </p:nvSpPr>
        <p:spPr>
          <a:xfrm flipH="1">
            <a:off x="282524" y="3231847"/>
            <a:ext cx="652841" cy="646331"/>
          </a:xfrm>
          <a:prstGeom prst="rect">
            <a:avLst/>
          </a:prstGeom>
          <a:noFill/>
        </p:spPr>
        <p:txBody>
          <a:bodyPr wrap="square" rtlCol="0">
            <a:spAutoFit/>
          </a:bodyPr>
          <a:lstStyle/>
          <a:p>
            <a:pPr algn="ctr"/>
            <a:r>
              <a:rPr lang="en-US" b="1" dirty="0"/>
              <a:t>Mar</a:t>
            </a:r>
          </a:p>
          <a:p>
            <a:pPr algn="ctr"/>
            <a:r>
              <a:rPr lang="en-US" b="1" dirty="0"/>
              <a:t>2019</a:t>
            </a:r>
          </a:p>
        </p:txBody>
      </p:sp>
      <p:sp>
        <p:nvSpPr>
          <p:cNvPr id="20" name="TextBox 19">
            <a:extLst>
              <a:ext uri="{FF2B5EF4-FFF2-40B4-BE49-F238E27FC236}">
                <a16:creationId xmlns:a16="http://schemas.microsoft.com/office/drawing/2014/main" id="{F40860A4-2B39-443A-91A7-BE2895EFE85C}"/>
              </a:ext>
            </a:extLst>
          </p:cNvPr>
          <p:cNvSpPr txBox="1"/>
          <p:nvPr/>
        </p:nvSpPr>
        <p:spPr>
          <a:xfrm flipH="1">
            <a:off x="1320602" y="3231847"/>
            <a:ext cx="652841" cy="369332"/>
          </a:xfrm>
          <a:prstGeom prst="rect">
            <a:avLst/>
          </a:prstGeom>
          <a:noFill/>
        </p:spPr>
        <p:txBody>
          <a:bodyPr wrap="square" rtlCol="0">
            <a:spAutoFit/>
          </a:bodyPr>
          <a:lstStyle>
            <a:defPPr>
              <a:defRPr lang="en-US"/>
            </a:defPPr>
            <a:lvl1pPr algn="ctr"/>
          </a:lstStyle>
          <a:p>
            <a:r>
              <a:rPr lang="en-US" b="1" dirty="0"/>
              <a:t>Jun</a:t>
            </a:r>
          </a:p>
        </p:txBody>
      </p:sp>
      <p:sp>
        <p:nvSpPr>
          <p:cNvPr id="21" name="TextBox 20">
            <a:extLst>
              <a:ext uri="{FF2B5EF4-FFF2-40B4-BE49-F238E27FC236}">
                <a16:creationId xmlns:a16="http://schemas.microsoft.com/office/drawing/2014/main" id="{05D9DF7A-B9A1-4AAF-BFF4-120507DCA8E8}"/>
              </a:ext>
            </a:extLst>
          </p:cNvPr>
          <p:cNvSpPr txBox="1"/>
          <p:nvPr/>
        </p:nvSpPr>
        <p:spPr>
          <a:xfrm flipH="1">
            <a:off x="2358680" y="3231847"/>
            <a:ext cx="652841" cy="369332"/>
          </a:xfrm>
          <a:prstGeom prst="rect">
            <a:avLst/>
          </a:prstGeom>
          <a:noFill/>
        </p:spPr>
        <p:txBody>
          <a:bodyPr wrap="square" rtlCol="0">
            <a:spAutoFit/>
          </a:bodyPr>
          <a:lstStyle>
            <a:defPPr>
              <a:defRPr lang="en-US"/>
            </a:defPPr>
            <a:lvl1pPr algn="ctr"/>
          </a:lstStyle>
          <a:p>
            <a:r>
              <a:rPr lang="en-US" b="1" dirty="0"/>
              <a:t>Sep</a:t>
            </a:r>
          </a:p>
        </p:txBody>
      </p:sp>
      <p:sp>
        <p:nvSpPr>
          <p:cNvPr id="22" name="TextBox 21">
            <a:extLst>
              <a:ext uri="{FF2B5EF4-FFF2-40B4-BE49-F238E27FC236}">
                <a16:creationId xmlns:a16="http://schemas.microsoft.com/office/drawing/2014/main" id="{BDD75048-9F70-4A17-B60F-6862A5487108}"/>
              </a:ext>
            </a:extLst>
          </p:cNvPr>
          <p:cNvSpPr txBox="1"/>
          <p:nvPr/>
        </p:nvSpPr>
        <p:spPr>
          <a:xfrm flipH="1">
            <a:off x="3396758" y="3231847"/>
            <a:ext cx="753196" cy="369332"/>
          </a:xfrm>
          <a:prstGeom prst="rect">
            <a:avLst/>
          </a:prstGeom>
          <a:noFill/>
        </p:spPr>
        <p:txBody>
          <a:bodyPr wrap="square" rtlCol="0">
            <a:spAutoFit/>
          </a:bodyPr>
          <a:lstStyle>
            <a:defPPr>
              <a:defRPr lang="en-US"/>
            </a:defPPr>
            <a:lvl1pPr algn="ctr"/>
          </a:lstStyle>
          <a:p>
            <a:r>
              <a:rPr lang="en-US" b="1" dirty="0"/>
              <a:t>Dec</a:t>
            </a:r>
          </a:p>
        </p:txBody>
      </p:sp>
      <p:sp>
        <p:nvSpPr>
          <p:cNvPr id="23" name="TextBox 22">
            <a:extLst>
              <a:ext uri="{FF2B5EF4-FFF2-40B4-BE49-F238E27FC236}">
                <a16:creationId xmlns:a16="http://schemas.microsoft.com/office/drawing/2014/main" id="{60989973-0A34-49E6-A629-AD4D0D94CC1C}"/>
              </a:ext>
            </a:extLst>
          </p:cNvPr>
          <p:cNvSpPr txBox="1"/>
          <p:nvPr/>
        </p:nvSpPr>
        <p:spPr>
          <a:xfrm flipH="1">
            <a:off x="4535191" y="3231847"/>
            <a:ext cx="652841" cy="646331"/>
          </a:xfrm>
          <a:prstGeom prst="rect">
            <a:avLst/>
          </a:prstGeom>
          <a:noFill/>
        </p:spPr>
        <p:txBody>
          <a:bodyPr wrap="square" rtlCol="0">
            <a:spAutoFit/>
          </a:bodyPr>
          <a:lstStyle>
            <a:defPPr>
              <a:defRPr lang="en-US"/>
            </a:defPPr>
            <a:lvl1pPr algn="ctr"/>
          </a:lstStyle>
          <a:p>
            <a:r>
              <a:rPr lang="en-US" b="1" dirty="0"/>
              <a:t>Mar</a:t>
            </a:r>
          </a:p>
          <a:p>
            <a:r>
              <a:rPr lang="en-US" b="1" dirty="0"/>
              <a:t>2020</a:t>
            </a:r>
          </a:p>
        </p:txBody>
      </p:sp>
      <p:sp>
        <p:nvSpPr>
          <p:cNvPr id="24" name="TextBox 23">
            <a:extLst>
              <a:ext uri="{FF2B5EF4-FFF2-40B4-BE49-F238E27FC236}">
                <a16:creationId xmlns:a16="http://schemas.microsoft.com/office/drawing/2014/main" id="{D04B3EE1-CDB3-49D3-8FD9-83B82C840D71}"/>
              </a:ext>
            </a:extLst>
          </p:cNvPr>
          <p:cNvSpPr txBox="1"/>
          <p:nvPr/>
        </p:nvSpPr>
        <p:spPr>
          <a:xfrm flipH="1">
            <a:off x="5573269" y="3231847"/>
            <a:ext cx="652841" cy="369332"/>
          </a:xfrm>
          <a:prstGeom prst="rect">
            <a:avLst/>
          </a:prstGeom>
          <a:noFill/>
        </p:spPr>
        <p:txBody>
          <a:bodyPr wrap="square" rtlCol="0">
            <a:spAutoFit/>
          </a:bodyPr>
          <a:lstStyle>
            <a:defPPr>
              <a:defRPr lang="en-US"/>
            </a:defPPr>
            <a:lvl1pPr algn="ctr"/>
          </a:lstStyle>
          <a:p>
            <a:r>
              <a:rPr lang="en-US" b="1" dirty="0"/>
              <a:t>Jun</a:t>
            </a:r>
          </a:p>
        </p:txBody>
      </p:sp>
      <p:sp>
        <p:nvSpPr>
          <p:cNvPr id="25" name="TextBox 24">
            <a:extLst>
              <a:ext uri="{FF2B5EF4-FFF2-40B4-BE49-F238E27FC236}">
                <a16:creationId xmlns:a16="http://schemas.microsoft.com/office/drawing/2014/main" id="{DEE1C2AB-7020-4C36-AA28-932488B412C6}"/>
              </a:ext>
            </a:extLst>
          </p:cNvPr>
          <p:cNvSpPr txBox="1"/>
          <p:nvPr/>
        </p:nvSpPr>
        <p:spPr>
          <a:xfrm flipH="1">
            <a:off x="6611347" y="3231847"/>
            <a:ext cx="652841" cy="369332"/>
          </a:xfrm>
          <a:prstGeom prst="rect">
            <a:avLst/>
          </a:prstGeom>
          <a:noFill/>
        </p:spPr>
        <p:txBody>
          <a:bodyPr wrap="square" rtlCol="0">
            <a:spAutoFit/>
          </a:bodyPr>
          <a:lstStyle>
            <a:defPPr>
              <a:defRPr lang="en-US"/>
            </a:defPPr>
            <a:lvl1pPr algn="ctr"/>
          </a:lstStyle>
          <a:p>
            <a:r>
              <a:rPr lang="en-US" b="1" dirty="0"/>
              <a:t>Sep</a:t>
            </a:r>
          </a:p>
        </p:txBody>
      </p:sp>
      <p:sp>
        <p:nvSpPr>
          <p:cNvPr id="26" name="TextBox 25">
            <a:extLst>
              <a:ext uri="{FF2B5EF4-FFF2-40B4-BE49-F238E27FC236}">
                <a16:creationId xmlns:a16="http://schemas.microsoft.com/office/drawing/2014/main" id="{03FD7554-28E4-43BC-A5E6-837A819CD8A8}"/>
              </a:ext>
            </a:extLst>
          </p:cNvPr>
          <p:cNvSpPr txBox="1"/>
          <p:nvPr/>
        </p:nvSpPr>
        <p:spPr>
          <a:xfrm flipH="1">
            <a:off x="7687783" y="3231847"/>
            <a:ext cx="753195" cy="369332"/>
          </a:xfrm>
          <a:prstGeom prst="rect">
            <a:avLst/>
          </a:prstGeom>
          <a:noFill/>
        </p:spPr>
        <p:txBody>
          <a:bodyPr wrap="square" rtlCol="0">
            <a:spAutoFit/>
          </a:bodyPr>
          <a:lstStyle>
            <a:defPPr>
              <a:defRPr lang="en-US"/>
            </a:defPPr>
            <a:lvl1pPr algn="ctr"/>
          </a:lstStyle>
          <a:p>
            <a:r>
              <a:rPr lang="en-US" b="1" dirty="0"/>
              <a:t>Dec</a:t>
            </a:r>
          </a:p>
        </p:txBody>
      </p:sp>
      <p:sp>
        <p:nvSpPr>
          <p:cNvPr id="27" name="TextBox 26">
            <a:extLst>
              <a:ext uri="{FF2B5EF4-FFF2-40B4-BE49-F238E27FC236}">
                <a16:creationId xmlns:a16="http://schemas.microsoft.com/office/drawing/2014/main" id="{717FCF61-BC09-4177-BA05-9EDDAE8CBE79}"/>
              </a:ext>
            </a:extLst>
          </p:cNvPr>
          <p:cNvSpPr txBox="1"/>
          <p:nvPr/>
        </p:nvSpPr>
        <p:spPr>
          <a:xfrm flipH="1">
            <a:off x="9455413" y="3221214"/>
            <a:ext cx="753195" cy="646331"/>
          </a:xfrm>
          <a:prstGeom prst="rect">
            <a:avLst/>
          </a:prstGeom>
          <a:noFill/>
        </p:spPr>
        <p:txBody>
          <a:bodyPr wrap="square" rtlCol="0">
            <a:spAutoFit/>
          </a:bodyPr>
          <a:lstStyle>
            <a:defPPr>
              <a:defRPr lang="en-US"/>
            </a:defPPr>
            <a:lvl1pPr algn="ctr"/>
          </a:lstStyle>
          <a:p>
            <a:r>
              <a:rPr lang="en-US" b="1" dirty="0"/>
              <a:t>Jun</a:t>
            </a:r>
          </a:p>
          <a:p>
            <a:r>
              <a:rPr lang="en-US" b="1" dirty="0"/>
              <a:t>2021</a:t>
            </a:r>
          </a:p>
        </p:txBody>
      </p:sp>
      <p:sp>
        <p:nvSpPr>
          <p:cNvPr id="28" name="TextBox 27">
            <a:extLst>
              <a:ext uri="{FF2B5EF4-FFF2-40B4-BE49-F238E27FC236}">
                <a16:creationId xmlns:a16="http://schemas.microsoft.com/office/drawing/2014/main" id="{6738503C-3780-4A26-A552-638E87C1FDD1}"/>
              </a:ext>
            </a:extLst>
          </p:cNvPr>
          <p:cNvSpPr txBox="1"/>
          <p:nvPr/>
        </p:nvSpPr>
        <p:spPr>
          <a:xfrm flipH="1">
            <a:off x="11021168" y="3210582"/>
            <a:ext cx="753195" cy="646331"/>
          </a:xfrm>
          <a:prstGeom prst="rect">
            <a:avLst/>
          </a:prstGeom>
          <a:noFill/>
        </p:spPr>
        <p:txBody>
          <a:bodyPr wrap="square" rtlCol="0">
            <a:spAutoFit/>
          </a:bodyPr>
          <a:lstStyle>
            <a:defPPr>
              <a:defRPr lang="en-US"/>
            </a:defPPr>
            <a:lvl1pPr algn="ctr"/>
          </a:lstStyle>
          <a:p>
            <a:r>
              <a:rPr lang="en-US" b="1" dirty="0"/>
              <a:t>Jun</a:t>
            </a:r>
          </a:p>
          <a:p>
            <a:r>
              <a:rPr lang="en-US" b="1" dirty="0"/>
              <a:t>2022</a:t>
            </a:r>
          </a:p>
        </p:txBody>
      </p:sp>
      <p:sp>
        <p:nvSpPr>
          <p:cNvPr id="30" name="TextBox 29">
            <a:extLst>
              <a:ext uri="{FF2B5EF4-FFF2-40B4-BE49-F238E27FC236}">
                <a16:creationId xmlns:a16="http://schemas.microsoft.com/office/drawing/2014/main" id="{9F414CB6-4E83-4A74-BFDC-B197498962EF}"/>
              </a:ext>
            </a:extLst>
          </p:cNvPr>
          <p:cNvSpPr txBox="1"/>
          <p:nvPr/>
        </p:nvSpPr>
        <p:spPr>
          <a:xfrm>
            <a:off x="5399607" y="2633525"/>
            <a:ext cx="4343088" cy="461665"/>
          </a:xfrm>
          <a:prstGeom prst="rect">
            <a:avLst/>
          </a:prstGeom>
          <a:noFill/>
        </p:spPr>
        <p:txBody>
          <a:bodyPr wrap="square" rtlCol="0">
            <a:spAutoFit/>
          </a:bodyPr>
          <a:lstStyle/>
          <a:p>
            <a:r>
              <a:rPr lang="en-US" sz="2400" i="1" dirty="0">
                <a:solidFill>
                  <a:srgbClr val="00B050"/>
                </a:solidFill>
              </a:rPr>
              <a:t>Phase 2</a:t>
            </a:r>
            <a:r>
              <a:rPr lang="en-US" sz="2000" i="1" dirty="0">
                <a:solidFill>
                  <a:srgbClr val="00B050"/>
                </a:solidFill>
              </a:rPr>
              <a:t>: Creating Deliverables</a:t>
            </a:r>
          </a:p>
        </p:txBody>
      </p:sp>
      <p:sp>
        <p:nvSpPr>
          <p:cNvPr id="32" name="Rectangle 31" descr="Phase 2 timeline for creating deliverables - proposals due Q1 2020, projects start Q2 2020 and deliverables due Q2 2022.">
            <a:extLst>
              <a:ext uri="{FF2B5EF4-FFF2-40B4-BE49-F238E27FC236}">
                <a16:creationId xmlns:a16="http://schemas.microsoft.com/office/drawing/2014/main" id="{880D3911-7809-448E-A535-A813759B45FD}"/>
              </a:ext>
            </a:extLst>
          </p:cNvPr>
          <p:cNvSpPr/>
          <p:nvPr/>
        </p:nvSpPr>
        <p:spPr>
          <a:xfrm>
            <a:off x="5380854" y="1590282"/>
            <a:ext cx="5900150" cy="1117438"/>
          </a:xfrm>
          <a:prstGeom prst="rect">
            <a:avLst/>
          </a:prstGeom>
          <a:gradFill>
            <a:gsLst>
              <a:gs pos="99000">
                <a:srgbClr val="D8EADD"/>
              </a:gs>
              <a:gs pos="100000">
                <a:srgbClr val="C0D9E8"/>
              </a:gs>
              <a:gs pos="100000">
                <a:srgbClr val="CBE1E3"/>
              </a:gs>
              <a:gs pos="6000">
                <a:schemeClr val="accent6">
                  <a:lumMod val="20000"/>
                  <a:lumOff val="80000"/>
                </a:schemeClr>
              </a:gs>
              <a:gs pos="100000">
                <a:schemeClr val="accent5">
                  <a:lumMod val="45000"/>
                  <a:lumOff val="55000"/>
                </a:schemeClr>
              </a:gs>
              <a:gs pos="100000">
                <a:schemeClr val="accent5">
                  <a:lumMod val="46000"/>
                  <a:lumOff val="54000"/>
                </a:schemeClr>
              </a:gs>
              <a:gs pos="100000">
                <a:schemeClr val="accent5">
                  <a:lumMod val="30000"/>
                  <a:lumOff val="70000"/>
                </a:schemeClr>
              </a:gs>
            </a:gsLst>
            <a:lin ang="5400000" scaled="1"/>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D75A7554-9EFA-40B3-A0EE-E5C80311526F}"/>
              </a:ext>
            </a:extLst>
          </p:cNvPr>
          <p:cNvSpPr txBox="1"/>
          <p:nvPr/>
        </p:nvSpPr>
        <p:spPr>
          <a:xfrm>
            <a:off x="9990479" y="2080858"/>
            <a:ext cx="1340655" cy="307135"/>
          </a:xfrm>
          <a:prstGeom prst="rect">
            <a:avLst/>
          </a:prstGeom>
          <a:noFill/>
        </p:spPr>
        <p:txBody>
          <a:bodyPr wrap="square" rtlCol="0">
            <a:spAutoFit/>
          </a:bodyPr>
          <a:lstStyle/>
          <a:p>
            <a:pPr algn="ctr">
              <a:lnSpc>
                <a:spcPts val="1600"/>
              </a:lnSpc>
            </a:pPr>
            <a:r>
              <a:rPr lang="en-US" dirty="0">
                <a:solidFill>
                  <a:srgbClr val="00B050"/>
                </a:solidFill>
              </a:rPr>
              <a:t>Deliverables</a:t>
            </a:r>
          </a:p>
        </p:txBody>
      </p:sp>
      <p:sp>
        <p:nvSpPr>
          <p:cNvPr id="36" name="TextBox 35">
            <a:extLst>
              <a:ext uri="{FF2B5EF4-FFF2-40B4-BE49-F238E27FC236}">
                <a16:creationId xmlns:a16="http://schemas.microsoft.com/office/drawing/2014/main" id="{98A6AA9E-6D27-456C-BAA4-E45871EDFEE7}"/>
              </a:ext>
            </a:extLst>
          </p:cNvPr>
          <p:cNvSpPr txBox="1"/>
          <p:nvPr/>
        </p:nvSpPr>
        <p:spPr>
          <a:xfrm>
            <a:off x="5375962" y="1950366"/>
            <a:ext cx="952328" cy="717504"/>
          </a:xfrm>
          <a:prstGeom prst="rect">
            <a:avLst/>
          </a:prstGeom>
          <a:noFill/>
        </p:spPr>
        <p:txBody>
          <a:bodyPr wrap="square" rtlCol="0">
            <a:spAutoFit/>
          </a:bodyPr>
          <a:lstStyle/>
          <a:p>
            <a:pPr>
              <a:lnSpc>
                <a:spcPts val="1600"/>
              </a:lnSpc>
            </a:pPr>
            <a:r>
              <a:rPr lang="en-US" dirty="0">
                <a:solidFill>
                  <a:srgbClr val="00B050"/>
                </a:solidFill>
              </a:rPr>
              <a:t>Phase 2 Projects</a:t>
            </a:r>
          </a:p>
          <a:p>
            <a:pPr>
              <a:lnSpc>
                <a:spcPts val="1600"/>
              </a:lnSpc>
            </a:pPr>
            <a:r>
              <a:rPr lang="en-US" dirty="0">
                <a:solidFill>
                  <a:srgbClr val="00B050"/>
                </a:solidFill>
              </a:rPr>
              <a:t>Start</a:t>
            </a:r>
          </a:p>
        </p:txBody>
      </p:sp>
      <p:sp>
        <p:nvSpPr>
          <p:cNvPr id="37" name="TextBox 36">
            <a:extLst>
              <a:ext uri="{FF2B5EF4-FFF2-40B4-BE49-F238E27FC236}">
                <a16:creationId xmlns:a16="http://schemas.microsoft.com/office/drawing/2014/main" id="{3D28CA43-B3A0-48CD-9944-234A8EE7BD91}"/>
              </a:ext>
            </a:extLst>
          </p:cNvPr>
          <p:cNvSpPr txBox="1"/>
          <p:nvPr/>
        </p:nvSpPr>
        <p:spPr>
          <a:xfrm>
            <a:off x="8971588" y="1996666"/>
            <a:ext cx="979755" cy="512320"/>
          </a:xfrm>
          <a:prstGeom prst="rect">
            <a:avLst/>
          </a:prstGeom>
          <a:noFill/>
        </p:spPr>
        <p:txBody>
          <a:bodyPr wrap="none" rtlCol="0">
            <a:spAutoFit/>
          </a:bodyPr>
          <a:lstStyle/>
          <a:p>
            <a:pPr>
              <a:lnSpc>
                <a:spcPts val="1600"/>
              </a:lnSpc>
            </a:pPr>
            <a:r>
              <a:rPr lang="en-US" dirty="0">
                <a:solidFill>
                  <a:srgbClr val="00B050"/>
                </a:solidFill>
              </a:rPr>
              <a:t>Year 2</a:t>
            </a:r>
          </a:p>
          <a:p>
            <a:pPr>
              <a:lnSpc>
                <a:spcPts val="1600"/>
              </a:lnSpc>
            </a:pPr>
            <a:r>
              <a:rPr lang="en-US" dirty="0">
                <a:solidFill>
                  <a:srgbClr val="00B050"/>
                </a:solidFill>
              </a:rPr>
              <a:t>Decision</a:t>
            </a:r>
          </a:p>
        </p:txBody>
      </p:sp>
      <p:sp>
        <p:nvSpPr>
          <p:cNvPr id="53" name="TextBox 52">
            <a:extLst>
              <a:ext uri="{FF2B5EF4-FFF2-40B4-BE49-F238E27FC236}">
                <a16:creationId xmlns:a16="http://schemas.microsoft.com/office/drawing/2014/main" id="{225C1FA7-C23B-4367-9D44-B607CFB3D888}"/>
              </a:ext>
            </a:extLst>
          </p:cNvPr>
          <p:cNvSpPr txBox="1"/>
          <p:nvPr/>
        </p:nvSpPr>
        <p:spPr>
          <a:xfrm>
            <a:off x="2670658" y="4353561"/>
            <a:ext cx="1292599" cy="646331"/>
          </a:xfrm>
          <a:prstGeom prst="rect">
            <a:avLst/>
          </a:prstGeom>
          <a:noFill/>
        </p:spPr>
        <p:txBody>
          <a:bodyPr wrap="square" rtlCol="0">
            <a:spAutoFit/>
          </a:bodyPr>
          <a:lstStyle/>
          <a:p>
            <a:pPr algn="ctr"/>
            <a:r>
              <a:rPr lang="en-US" dirty="0">
                <a:solidFill>
                  <a:schemeClr val="accent5">
                    <a:lumMod val="75000"/>
                  </a:schemeClr>
                </a:solidFill>
              </a:rPr>
              <a:t>2020 Topic Workshops</a:t>
            </a:r>
          </a:p>
        </p:txBody>
      </p:sp>
      <p:sp>
        <p:nvSpPr>
          <p:cNvPr id="57" name="TextBox 56">
            <a:extLst>
              <a:ext uri="{FF2B5EF4-FFF2-40B4-BE49-F238E27FC236}">
                <a16:creationId xmlns:a16="http://schemas.microsoft.com/office/drawing/2014/main" id="{4B7F2C6E-04B7-4240-B9DA-32E808DA246A}"/>
              </a:ext>
            </a:extLst>
          </p:cNvPr>
          <p:cNvSpPr txBox="1"/>
          <p:nvPr/>
        </p:nvSpPr>
        <p:spPr>
          <a:xfrm>
            <a:off x="1448069" y="4279411"/>
            <a:ext cx="1387728" cy="788036"/>
          </a:xfrm>
          <a:prstGeom prst="rect">
            <a:avLst/>
          </a:prstGeom>
          <a:noFill/>
        </p:spPr>
        <p:txBody>
          <a:bodyPr wrap="square" rtlCol="0">
            <a:spAutoFit/>
          </a:bodyPr>
          <a:lstStyle/>
          <a:p>
            <a:pPr>
              <a:lnSpc>
                <a:spcPts val="1800"/>
              </a:lnSpc>
            </a:pPr>
            <a:r>
              <a:rPr lang="en-US" dirty="0">
                <a:solidFill>
                  <a:schemeClr val="accent5">
                    <a:lumMod val="75000"/>
                  </a:schemeClr>
                </a:solidFill>
              </a:rPr>
              <a:t>RFI: 75 responses</a:t>
            </a:r>
          </a:p>
          <a:p>
            <a:pPr>
              <a:lnSpc>
                <a:spcPts val="1800"/>
              </a:lnSpc>
            </a:pPr>
            <a:r>
              <a:rPr lang="en-US" dirty="0">
                <a:solidFill>
                  <a:schemeClr val="accent5">
                    <a:lumMod val="75000"/>
                  </a:schemeClr>
                </a:solidFill>
              </a:rPr>
              <a:t>submitted</a:t>
            </a:r>
          </a:p>
        </p:txBody>
      </p:sp>
      <p:sp>
        <p:nvSpPr>
          <p:cNvPr id="61" name="TextBox 60">
            <a:extLst>
              <a:ext uri="{FF2B5EF4-FFF2-40B4-BE49-F238E27FC236}">
                <a16:creationId xmlns:a16="http://schemas.microsoft.com/office/drawing/2014/main" id="{8D6ED476-4A8D-4EA6-986A-0CD742B1A592}"/>
              </a:ext>
            </a:extLst>
          </p:cNvPr>
          <p:cNvSpPr txBox="1"/>
          <p:nvPr/>
        </p:nvSpPr>
        <p:spPr>
          <a:xfrm>
            <a:off x="8629741" y="4150747"/>
            <a:ext cx="869727" cy="646331"/>
          </a:xfrm>
          <a:prstGeom prst="rect">
            <a:avLst/>
          </a:prstGeom>
          <a:noFill/>
        </p:spPr>
        <p:txBody>
          <a:bodyPr wrap="square" rtlCol="0">
            <a:spAutoFit/>
          </a:bodyPr>
          <a:lstStyle/>
          <a:p>
            <a:pPr algn="ctr"/>
            <a:r>
              <a:rPr lang="en-US" dirty="0">
                <a:solidFill>
                  <a:schemeClr val="accent5">
                    <a:lumMod val="75000"/>
                  </a:schemeClr>
                </a:solidFill>
              </a:rPr>
              <a:t>Pitch </a:t>
            </a:r>
          </a:p>
          <a:p>
            <a:pPr algn="ctr"/>
            <a:r>
              <a:rPr lang="en-US" dirty="0">
                <a:solidFill>
                  <a:schemeClr val="accent5">
                    <a:lumMod val="75000"/>
                  </a:schemeClr>
                </a:solidFill>
              </a:rPr>
              <a:t>Comp</a:t>
            </a:r>
          </a:p>
        </p:txBody>
      </p:sp>
      <p:sp>
        <p:nvSpPr>
          <p:cNvPr id="62" name="TextBox 61">
            <a:extLst>
              <a:ext uri="{FF2B5EF4-FFF2-40B4-BE49-F238E27FC236}">
                <a16:creationId xmlns:a16="http://schemas.microsoft.com/office/drawing/2014/main" id="{B25B642C-F4A4-4D02-94FF-B125FAEE909F}"/>
              </a:ext>
            </a:extLst>
          </p:cNvPr>
          <p:cNvSpPr txBox="1"/>
          <p:nvPr/>
        </p:nvSpPr>
        <p:spPr>
          <a:xfrm>
            <a:off x="6456318" y="4323346"/>
            <a:ext cx="962901" cy="717504"/>
          </a:xfrm>
          <a:prstGeom prst="rect">
            <a:avLst/>
          </a:prstGeom>
          <a:noFill/>
        </p:spPr>
        <p:txBody>
          <a:bodyPr wrap="square" rtlCol="0">
            <a:spAutoFit/>
          </a:bodyPr>
          <a:lstStyle/>
          <a:p>
            <a:pPr>
              <a:lnSpc>
                <a:spcPts val="1600"/>
              </a:lnSpc>
            </a:pPr>
            <a:r>
              <a:rPr lang="en-US" dirty="0">
                <a:solidFill>
                  <a:schemeClr val="accent5">
                    <a:lumMod val="75000"/>
                  </a:schemeClr>
                </a:solidFill>
              </a:rPr>
              <a:t>Phase 1 Projects</a:t>
            </a:r>
          </a:p>
          <a:p>
            <a:pPr>
              <a:lnSpc>
                <a:spcPts val="1600"/>
              </a:lnSpc>
            </a:pPr>
            <a:r>
              <a:rPr lang="en-US" dirty="0">
                <a:solidFill>
                  <a:schemeClr val="accent5">
                    <a:lumMod val="75000"/>
                  </a:schemeClr>
                </a:solidFill>
              </a:rPr>
              <a:t>Start</a:t>
            </a:r>
          </a:p>
        </p:txBody>
      </p:sp>
      <p:sp>
        <p:nvSpPr>
          <p:cNvPr id="63" name="TextBox 62">
            <a:extLst>
              <a:ext uri="{FF2B5EF4-FFF2-40B4-BE49-F238E27FC236}">
                <a16:creationId xmlns:a16="http://schemas.microsoft.com/office/drawing/2014/main" id="{634E4AE6-4DC0-45A6-B959-6E0A5BC7AF27}"/>
              </a:ext>
            </a:extLst>
          </p:cNvPr>
          <p:cNvSpPr txBox="1"/>
          <p:nvPr/>
        </p:nvSpPr>
        <p:spPr>
          <a:xfrm>
            <a:off x="5561013" y="4739852"/>
            <a:ext cx="1108448" cy="557204"/>
          </a:xfrm>
          <a:prstGeom prst="rect">
            <a:avLst/>
          </a:prstGeom>
          <a:noFill/>
        </p:spPr>
        <p:txBody>
          <a:bodyPr wrap="square" rtlCol="0">
            <a:spAutoFit/>
          </a:bodyPr>
          <a:lstStyle/>
          <a:p>
            <a:pPr algn="ctr">
              <a:lnSpc>
                <a:spcPts val="1800"/>
              </a:lnSpc>
            </a:pPr>
            <a:r>
              <a:rPr lang="en-US" dirty="0">
                <a:solidFill>
                  <a:schemeClr val="accent5">
                    <a:lumMod val="75000"/>
                  </a:schemeClr>
                </a:solidFill>
              </a:rPr>
              <a:t>Phase 1</a:t>
            </a:r>
          </a:p>
          <a:p>
            <a:pPr algn="ctr">
              <a:lnSpc>
                <a:spcPts val="1800"/>
              </a:lnSpc>
            </a:pPr>
            <a:r>
              <a:rPr lang="en-US" dirty="0">
                <a:solidFill>
                  <a:schemeClr val="accent5">
                    <a:lumMod val="75000"/>
                  </a:schemeClr>
                </a:solidFill>
              </a:rPr>
              <a:t>Proposals </a:t>
            </a:r>
          </a:p>
        </p:txBody>
      </p:sp>
      <p:pic>
        <p:nvPicPr>
          <p:cNvPr id="65" name="Picture 64">
            <a:extLst>
              <a:ext uri="{FF2B5EF4-FFF2-40B4-BE49-F238E27FC236}">
                <a16:creationId xmlns:a16="http://schemas.microsoft.com/office/drawing/2014/main" id="{94166EF2-D2D4-4F05-BF4A-B51FBA8699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57464" y="4685511"/>
            <a:ext cx="457200" cy="621003"/>
          </a:xfrm>
          <a:prstGeom prst="rect">
            <a:avLst/>
          </a:prstGeom>
        </p:spPr>
      </p:pic>
      <p:sp>
        <p:nvSpPr>
          <p:cNvPr id="66" name="TextBox 65">
            <a:extLst>
              <a:ext uri="{FF2B5EF4-FFF2-40B4-BE49-F238E27FC236}">
                <a16:creationId xmlns:a16="http://schemas.microsoft.com/office/drawing/2014/main" id="{AA731445-909A-497F-9404-6A7FB48BA654}"/>
              </a:ext>
            </a:extLst>
          </p:cNvPr>
          <p:cNvSpPr txBox="1"/>
          <p:nvPr/>
        </p:nvSpPr>
        <p:spPr>
          <a:xfrm>
            <a:off x="7386317" y="4567210"/>
            <a:ext cx="1345218" cy="608885"/>
          </a:xfrm>
          <a:prstGeom prst="rect">
            <a:avLst/>
          </a:prstGeom>
          <a:noFill/>
          <a:ln w="25400">
            <a:noFill/>
          </a:ln>
        </p:spPr>
        <p:txBody>
          <a:bodyPr wrap="square" rtlCol="0">
            <a:spAutoFit/>
          </a:bodyPr>
          <a:lstStyle/>
          <a:p>
            <a:pPr>
              <a:lnSpc>
                <a:spcPts val="2000"/>
              </a:lnSpc>
            </a:pPr>
            <a:r>
              <a:rPr lang="en-US" dirty="0">
                <a:solidFill>
                  <a:schemeClr val="accent5">
                    <a:lumMod val="75000"/>
                  </a:schemeClr>
                </a:solidFill>
              </a:rPr>
              <a:t>Innovation</a:t>
            </a:r>
          </a:p>
          <a:p>
            <a:pPr>
              <a:lnSpc>
                <a:spcPts val="2000"/>
              </a:lnSpc>
            </a:pPr>
            <a:r>
              <a:rPr lang="en-US" dirty="0">
                <a:solidFill>
                  <a:schemeClr val="accent5">
                    <a:lumMod val="75000"/>
                  </a:schemeClr>
                </a:solidFill>
              </a:rPr>
              <a:t>Curriculum</a:t>
            </a:r>
          </a:p>
        </p:txBody>
      </p:sp>
      <p:sp>
        <p:nvSpPr>
          <p:cNvPr id="68" name="TextBox 67">
            <a:extLst>
              <a:ext uri="{FF2B5EF4-FFF2-40B4-BE49-F238E27FC236}">
                <a16:creationId xmlns:a16="http://schemas.microsoft.com/office/drawing/2014/main" id="{9E3D1B01-314B-45B7-B728-B97EB07A090B}"/>
              </a:ext>
            </a:extLst>
          </p:cNvPr>
          <p:cNvSpPr txBox="1"/>
          <p:nvPr/>
        </p:nvSpPr>
        <p:spPr>
          <a:xfrm>
            <a:off x="1271855" y="3759086"/>
            <a:ext cx="4712189" cy="414024"/>
          </a:xfrm>
          <a:prstGeom prst="rect">
            <a:avLst/>
          </a:prstGeom>
          <a:noFill/>
        </p:spPr>
        <p:txBody>
          <a:bodyPr wrap="square" rtlCol="0">
            <a:spAutoFit/>
          </a:bodyPr>
          <a:lstStyle/>
          <a:p>
            <a:pPr>
              <a:lnSpc>
                <a:spcPts val="2500"/>
              </a:lnSpc>
            </a:pPr>
            <a:r>
              <a:rPr lang="en-US" sz="2400" b="1" dirty="0">
                <a:solidFill>
                  <a:schemeClr val="accent2">
                    <a:lumMod val="75000"/>
                  </a:schemeClr>
                </a:solidFill>
              </a:rPr>
              <a:t>2020 Cohort: </a:t>
            </a:r>
            <a:r>
              <a:rPr lang="en-US" sz="2400" b="1" i="1" dirty="0">
                <a:solidFill>
                  <a:schemeClr val="accent2">
                    <a:lumMod val="75000"/>
                  </a:schemeClr>
                </a:solidFill>
              </a:rPr>
              <a:t>New</a:t>
            </a:r>
            <a:r>
              <a:rPr lang="en-US" sz="2400" b="1" dirty="0">
                <a:solidFill>
                  <a:schemeClr val="accent2">
                    <a:lumMod val="75000"/>
                  </a:schemeClr>
                </a:solidFill>
              </a:rPr>
              <a:t> tracks (C and D)</a:t>
            </a:r>
          </a:p>
        </p:txBody>
      </p:sp>
      <p:sp>
        <p:nvSpPr>
          <p:cNvPr id="69" name="TextBox 68">
            <a:extLst>
              <a:ext uri="{FF2B5EF4-FFF2-40B4-BE49-F238E27FC236}">
                <a16:creationId xmlns:a16="http://schemas.microsoft.com/office/drawing/2014/main" id="{3F4A9FAE-FA86-4233-87C4-C61B5DB4A041}"/>
              </a:ext>
            </a:extLst>
          </p:cNvPr>
          <p:cNvSpPr txBox="1"/>
          <p:nvPr/>
        </p:nvSpPr>
        <p:spPr>
          <a:xfrm flipH="1">
            <a:off x="4162112" y="4420725"/>
            <a:ext cx="1224555" cy="557204"/>
          </a:xfrm>
          <a:prstGeom prst="rect">
            <a:avLst/>
          </a:prstGeom>
          <a:noFill/>
        </p:spPr>
        <p:txBody>
          <a:bodyPr wrap="square" rtlCol="0">
            <a:spAutoFit/>
          </a:bodyPr>
          <a:lstStyle/>
          <a:p>
            <a:pPr>
              <a:lnSpc>
                <a:spcPts val="1800"/>
              </a:lnSpc>
            </a:pPr>
            <a:r>
              <a:rPr lang="en-US" dirty="0">
                <a:solidFill>
                  <a:schemeClr val="accent5">
                    <a:lumMod val="75000"/>
                  </a:schemeClr>
                </a:solidFill>
              </a:rPr>
              <a:t>2020</a:t>
            </a:r>
          </a:p>
          <a:p>
            <a:pPr>
              <a:lnSpc>
                <a:spcPts val="1800"/>
              </a:lnSpc>
            </a:pPr>
            <a:r>
              <a:rPr lang="en-US" dirty="0">
                <a:solidFill>
                  <a:schemeClr val="accent5">
                    <a:lumMod val="75000"/>
                  </a:schemeClr>
                </a:solidFill>
              </a:rPr>
              <a:t>Solicitation</a:t>
            </a:r>
          </a:p>
        </p:txBody>
      </p:sp>
      <p:sp>
        <p:nvSpPr>
          <p:cNvPr id="70" name="TextBox 69">
            <a:extLst>
              <a:ext uri="{FF2B5EF4-FFF2-40B4-BE49-F238E27FC236}">
                <a16:creationId xmlns:a16="http://schemas.microsoft.com/office/drawing/2014/main" id="{442E6804-66CB-4F6A-8741-677C814C307C}"/>
              </a:ext>
            </a:extLst>
          </p:cNvPr>
          <p:cNvSpPr txBox="1"/>
          <p:nvPr/>
        </p:nvSpPr>
        <p:spPr>
          <a:xfrm>
            <a:off x="4771012" y="4308762"/>
            <a:ext cx="1041359" cy="326371"/>
          </a:xfrm>
          <a:prstGeom prst="rect">
            <a:avLst/>
          </a:prstGeom>
          <a:noFill/>
        </p:spPr>
        <p:txBody>
          <a:bodyPr wrap="square" rtlCol="0">
            <a:spAutoFit/>
          </a:bodyPr>
          <a:lstStyle/>
          <a:p>
            <a:pPr algn="ctr">
              <a:lnSpc>
                <a:spcPts val="1800"/>
              </a:lnSpc>
            </a:pPr>
            <a:r>
              <a:rPr lang="en-US" dirty="0">
                <a:solidFill>
                  <a:schemeClr val="accent5">
                    <a:lumMod val="75000"/>
                  </a:schemeClr>
                </a:solidFill>
              </a:rPr>
              <a:t>RCOs</a:t>
            </a:r>
          </a:p>
        </p:txBody>
      </p:sp>
      <p:sp>
        <p:nvSpPr>
          <p:cNvPr id="71" name="Rectangle 70">
            <a:extLst>
              <a:ext uri="{FF2B5EF4-FFF2-40B4-BE49-F238E27FC236}">
                <a16:creationId xmlns:a16="http://schemas.microsoft.com/office/drawing/2014/main" id="{8DE5DA3C-E1E8-4DC4-B9F5-BA7EFECBA814}"/>
              </a:ext>
            </a:extLst>
          </p:cNvPr>
          <p:cNvSpPr/>
          <p:nvPr/>
        </p:nvSpPr>
        <p:spPr>
          <a:xfrm>
            <a:off x="9392011" y="4150748"/>
            <a:ext cx="2382352" cy="1097279"/>
          </a:xfrm>
          <a:prstGeom prst="rect">
            <a:avLst/>
          </a:prstGeom>
          <a:gradFill>
            <a:gsLst>
              <a:gs pos="99000">
                <a:srgbClr val="D8EADD"/>
              </a:gs>
              <a:gs pos="100000">
                <a:srgbClr val="C0D9E8"/>
              </a:gs>
              <a:gs pos="100000">
                <a:srgbClr val="CBE1E3"/>
              </a:gs>
              <a:gs pos="6000">
                <a:schemeClr val="accent6">
                  <a:lumMod val="20000"/>
                  <a:lumOff val="80000"/>
                </a:schemeClr>
              </a:gs>
              <a:gs pos="100000">
                <a:schemeClr val="accent5">
                  <a:lumMod val="45000"/>
                  <a:lumOff val="55000"/>
                </a:schemeClr>
              </a:gs>
              <a:gs pos="100000">
                <a:schemeClr val="accent5">
                  <a:lumMod val="46000"/>
                  <a:lumOff val="54000"/>
                </a:schemeClr>
              </a:gs>
              <a:gs pos="100000">
                <a:schemeClr val="accent5">
                  <a:lumMod val="30000"/>
                  <a:lumOff val="70000"/>
                </a:schemeClr>
              </a:gs>
            </a:gsLst>
            <a:lin ang="5400000" scaled="1"/>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D14AC9F-EC05-4854-883D-A60801828966}"/>
              </a:ext>
            </a:extLst>
          </p:cNvPr>
          <p:cNvSpPr txBox="1"/>
          <p:nvPr/>
        </p:nvSpPr>
        <p:spPr>
          <a:xfrm>
            <a:off x="9454155" y="4483692"/>
            <a:ext cx="952328" cy="717504"/>
          </a:xfrm>
          <a:prstGeom prst="rect">
            <a:avLst/>
          </a:prstGeom>
          <a:noFill/>
        </p:spPr>
        <p:txBody>
          <a:bodyPr wrap="square" rtlCol="0">
            <a:spAutoFit/>
          </a:bodyPr>
          <a:lstStyle/>
          <a:p>
            <a:pPr>
              <a:lnSpc>
                <a:spcPts val="1600"/>
              </a:lnSpc>
            </a:pPr>
            <a:r>
              <a:rPr lang="en-US" dirty="0">
                <a:solidFill>
                  <a:srgbClr val="00B050"/>
                </a:solidFill>
              </a:rPr>
              <a:t>Phase 2 Projects</a:t>
            </a:r>
          </a:p>
          <a:p>
            <a:pPr>
              <a:lnSpc>
                <a:spcPts val="1600"/>
              </a:lnSpc>
            </a:pPr>
            <a:r>
              <a:rPr lang="en-US" dirty="0">
                <a:solidFill>
                  <a:srgbClr val="00B050"/>
                </a:solidFill>
              </a:rPr>
              <a:t>Start</a:t>
            </a:r>
          </a:p>
        </p:txBody>
      </p:sp>
      <p:sp>
        <p:nvSpPr>
          <p:cNvPr id="73" name="TextBox 72">
            <a:extLst>
              <a:ext uri="{FF2B5EF4-FFF2-40B4-BE49-F238E27FC236}">
                <a16:creationId xmlns:a16="http://schemas.microsoft.com/office/drawing/2014/main" id="{728A572E-B721-44A9-B5DD-862C9860913A}"/>
              </a:ext>
            </a:extLst>
          </p:cNvPr>
          <p:cNvSpPr txBox="1"/>
          <p:nvPr/>
        </p:nvSpPr>
        <p:spPr>
          <a:xfrm>
            <a:off x="10702503" y="4483692"/>
            <a:ext cx="979755" cy="512320"/>
          </a:xfrm>
          <a:prstGeom prst="rect">
            <a:avLst/>
          </a:prstGeom>
          <a:noFill/>
        </p:spPr>
        <p:txBody>
          <a:bodyPr wrap="none" rtlCol="0">
            <a:spAutoFit/>
          </a:bodyPr>
          <a:lstStyle/>
          <a:p>
            <a:pPr algn="ctr">
              <a:lnSpc>
                <a:spcPts val="1600"/>
              </a:lnSpc>
            </a:pPr>
            <a:r>
              <a:rPr lang="en-US" dirty="0">
                <a:solidFill>
                  <a:srgbClr val="00B050"/>
                </a:solidFill>
              </a:rPr>
              <a:t>Year 2</a:t>
            </a:r>
          </a:p>
          <a:p>
            <a:pPr algn="ctr">
              <a:lnSpc>
                <a:spcPts val="1600"/>
              </a:lnSpc>
            </a:pPr>
            <a:r>
              <a:rPr lang="en-US" dirty="0">
                <a:solidFill>
                  <a:srgbClr val="00B050"/>
                </a:solidFill>
              </a:rPr>
              <a:t>Decision</a:t>
            </a:r>
          </a:p>
        </p:txBody>
      </p:sp>
      <p:cxnSp>
        <p:nvCxnSpPr>
          <p:cNvPr id="76" name="Straight Arrow Connector 75">
            <a:extLst>
              <a:ext uri="{FF2B5EF4-FFF2-40B4-BE49-F238E27FC236}">
                <a16:creationId xmlns:a16="http://schemas.microsoft.com/office/drawing/2014/main" id="{8EE0C423-BEA0-4B3B-A295-C7B2738FF59B}"/>
              </a:ext>
            </a:extLst>
          </p:cNvPr>
          <p:cNvCxnSpPr/>
          <p:nvPr/>
        </p:nvCxnSpPr>
        <p:spPr>
          <a:xfrm>
            <a:off x="11480376" y="4308140"/>
            <a:ext cx="539800" cy="0"/>
          </a:xfrm>
          <a:prstGeom prst="straightConnector1">
            <a:avLst/>
          </a:prstGeom>
          <a:ln w="508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8626C1F-01B2-4314-8C93-BC1F6101F49B}"/>
              </a:ext>
            </a:extLst>
          </p:cNvPr>
          <p:cNvCxnSpPr>
            <a:cxnSpLocks/>
            <a:stCxn id="19" idx="0"/>
          </p:cNvCxnSpPr>
          <p:nvPr/>
        </p:nvCxnSpPr>
        <p:spPr>
          <a:xfrm flipV="1">
            <a:off x="608944" y="1467059"/>
            <a:ext cx="15727" cy="1764788"/>
          </a:xfrm>
          <a:prstGeom prst="line">
            <a:avLst/>
          </a:prstGeom>
          <a:ln>
            <a:solidFill>
              <a:schemeClr val="accent1">
                <a:alpha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9E2F465-574D-42AC-9A68-4E2036CEF7CD}"/>
              </a:ext>
            </a:extLst>
          </p:cNvPr>
          <p:cNvCxnSpPr/>
          <p:nvPr/>
        </p:nvCxnSpPr>
        <p:spPr>
          <a:xfrm flipV="1">
            <a:off x="1587870" y="1663830"/>
            <a:ext cx="1" cy="3383280"/>
          </a:xfrm>
          <a:prstGeom prst="line">
            <a:avLst/>
          </a:prstGeom>
          <a:ln>
            <a:solidFill>
              <a:schemeClr val="accent1">
                <a:alpha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153E2C4-EA8B-41DB-91D4-2F6B7C1087DA}"/>
              </a:ext>
            </a:extLst>
          </p:cNvPr>
          <p:cNvCxnSpPr/>
          <p:nvPr/>
        </p:nvCxnSpPr>
        <p:spPr>
          <a:xfrm flipV="1">
            <a:off x="2634039" y="1602495"/>
            <a:ext cx="1" cy="3383280"/>
          </a:xfrm>
          <a:prstGeom prst="line">
            <a:avLst/>
          </a:prstGeom>
          <a:ln>
            <a:solidFill>
              <a:schemeClr val="accent1">
                <a:alpha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D1F357C-6D42-41E9-BED1-3A12BB5BD285}"/>
              </a:ext>
            </a:extLst>
          </p:cNvPr>
          <p:cNvCxnSpPr/>
          <p:nvPr/>
        </p:nvCxnSpPr>
        <p:spPr>
          <a:xfrm flipV="1">
            <a:off x="3721548" y="1605955"/>
            <a:ext cx="1" cy="3383280"/>
          </a:xfrm>
          <a:prstGeom prst="line">
            <a:avLst/>
          </a:prstGeom>
          <a:ln>
            <a:solidFill>
              <a:schemeClr val="accent1">
                <a:alpha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BFF84B2-106F-4BA7-9CCB-01BD1706FDD3}"/>
              </a:ext>
            </a:extLst>
          </p:cNvPr>
          <p:cNvCxnSpPr/>
          <p:nvPr/>
        </p:nvCxnSpPr>
        <p:spPr>
          <a:xfrm flipV="1">
            <a:off x="4853958" y="1605955"/>
            <a:ext cx="1" cy="3383280"/>
          </a:xfrm>
          <a:prstGeom prst="line">
            <a:avLst/>
          </a:prstGeom>
          <a:ln>
            <a:solidFill>
              <a:schemeClr val="accent1">
                <a:alpha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CD8375D5-DF41-4885-8E14-6C92039E674A}"/>
              </a:ext>
            </a:extLst>
          </p:cNvPr>
          <p:cNvCxnSpPr/>
          <p:nvPr/>
        </p:nvCxnSpPr>
        <p:spPr>
          <a:xfrm flipV="1">
            <a:off x="5874419" y="1615771"/>
            <a:ext cx="1" cy="3383280"/>
          </a:xfrm>
          <a:prstGeom prst="line">
            <a:avLst/>
          </a:prstGeom>
          <a:ln>
            <a:solidFill>
              <a:schemeClr val="accent1">
                <a:alpha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0281198-5A16-43FB-8147-FC8683B3AABC}"/>
              </a:ext>
            </a:extLst>
          </p:cNvPr>
          <p:cNvCxnSpPr/>
          <p:nvPr/>
        </p:nvCxnSpPr>
        <p:spPr>
          <a:xfrm flipV="1">
            <a:off x="6914043" y="1605955"/>
            <a:ext cx="1" cy="3383280"/>
          </a:xfrm>
          <a:prstGeom prst="line">
            <a:avLst/>
          </a:prstGeom>
          <a:ln>
            <a:solidFill>
              <a:schemeClr val="accent1">
                <a:alpha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B7A7BF25-057B-4730-A88A-09C6C6BD774E}"/>
              </a:ext>
            </a:extLst>
          </p:cNvPr>
          <p:cNvCxnSpPr/>
          <p:nvPr/>
        </p:nvCxnSpPr>
        <p:spPr>
          <a:xfrm flipV="1">
            <a:off x="8018859" y="1652255"/>
            <a:ext cx="1" cy="3383280"/>
          </a:xfrm>
          <a:prstGeom prst="line">
            <a:avLst/>
          </a:prstGeom>
          <a:ln>
            <a:solidFill>
              <a:schemeClr val="accent1">
                <a:alpha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642DAC4D-AC4F-4DDF-A777-D46A8C6F49CD}"/>
              </a:ext>
            </a:extLst>
          </p:cNvPr>
          <p:cNvCxnSpPr/>
          <p:nvPr/>
        </p:nvCxnSpPr>
        <p:spPr>
          <a:xfrm flipV="1">
            <a:off x="9747039" y="1605955"/>
            <a:ext cx="1" cy="3383280"/>
          </a:xfrm>
          <a:prstGeom prst="line">
            <a:avLst/>
          </a:prstGeom>
          <a:ln>
            <a:solidFill>
              <a:schemeClr val="accent1">
                <a:alpha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8A550D8-FADC-4EA7-ADE9-F3D5B00A69FC}"/>
              </a:ext>
            </a:extLst>
          </p:cNvPr>
          <p:cNvCxnSpPr/>
          <p:nvPr/>
        </p:nvCxnSpPr>
        <p:spPr>
          <a:xfrm flipV="1">
            <a:off x="11354284" y="1605953"/>
            <a:ext cx="1" cy="3383280"/>
          </a:xfrm>
          <a:prstGeom prst="line">
            <a:avLst/>
          </a:prstGeom>
          <a:ln>
            <a:solidFill>
              <a:schemeClr val="accent1">
                <a:alpha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Arrow: Chevron 10">
            <a:extLst>
              <a:ext uri="{FF2B5EF4-FFF2-40B4-BE49-F238E27FC236}">
                <a16:creationId xmlns:a16="http://schemas.microsoft.com/office/drawing/2014/main" id="{BD200BC7-984F-4573-B51E-D029F4CA565D}"/>
              </a:ext>
            </a:extLst>
          </p:cNvPr>
          <p:cNvSpPr/>
          <p:nvPr/>
        </p:nvSpPr>
        <p:spPr>
          <a:xfrm>
            <a:off x="3794498" y="4113636"/>
            <a:ext cx="365760" cy="1188720"/>
          </a:xfrm>
          <a:prstGeom prst="chevron">
            <a:avLst/>
          </a:prstGeom>
          <a:solidFill>
            <a:schemeClr val="accent2">
              <a:lumMod val="20000"/>
              <a:lumOff val="80000"/>
            </a:schemeClr>
          </a:solidFill>
          <a:ln w="12700">
            <a:solidFill>
              <a:schemeClr val="accent2">
                <a:lumMod val="75000"/>
              </a:schemeClr>
            </a:solidFill>
          </a:ln>
        </p:spPr>
        <p:txBody>
          <a:bodyPr wrap="square" rtlCol="0">
            <a:spAutoFit/>
          </a:bodyPr>
          <a:lstStyle/>
          <a:p>
            <a:pPr marL="11113">
              <a:tabLst>
                <a:tab pos="395278" algn="l"/>
              </a:tabLst>
            </a:pPr>
            <a:endParaRPr lang="en-US">
              <a:solidFill>
                <a:schemeClr val="accent2">
                  <a:lumMod val="75000"/>
                </a:schemeClr>
              </a:solidFill>
            </a:endParaRPr>
          </a:p>
        </p:txBody>
      </p:sp>
      <p:sp>
        <p:nvSpPr>
          <p:cNvPr id="58" name="TextBox 57">
            <a:extLst>
              <a:ext uri="{FF2B5EF4-FFF2-40B4-BE49-F238E27FC236}">
                <a16:creationId xmlns:a16="http://schemas.microsoft.com/office/drawing/2014/main" id="{0DE9961A-6090-4B24-8B88-5DA05659C878}"/>
              </a:ext>
            </a:extLst>
          </p:cNvPr>
          <p:cNvSpPr txBox="1"/>
          <p:nvPr/>
        </p:nvSpPr>
        <p:spPr>
          <a:xfrm>
            <a:off x="770133" y="2269162"/>
            <a:ext cx="1041359" cy="341632"/>
          </a:xfrm>
          <a:prstGeom prst="rect">
            <a:avLst/>
          </a:prstGeom>
          <a:noFill/>
        </p:spPr>
        <p:txBody>
          <a:bodyPr wrap="square" rtlCol="0">
            <a:spAutoFit/>
          </a:bodyPr>
          <a:lstStyle/>
          <a:p>
            <a:pPr algn="ctr">
              <a:lnSpc>
                <a:spcPct val="90000"/>
              </a:lnSpc>
            </a:pPr>
            <a:r>
              <a:rPr lang="en-US" dirty="0">
                <a:solidFill>
                  <a:schemeClr val="accent5">
                    <a:lumMod val="75000"/>
                  </a:schemeClr>
                </a:solidFill>
              </a:rPr>
              <a:t>RCOs</a:t>
            </a:r>
          </a:p>
        </p:txBody>
      </p:sp>
      <p:sp>
        <p:nvSpPr>
          <p:cNvPr id="59" name="TextBox 58">
            <a:extLst>
              <a:ext uri="{FF2B5EF4-FFF2-40B4-BE49-F238E27FC236}">
                <a16:creationId xmlns:a16="http://schemas.microsoft.com/office/drawing/2014/main" id="{7432BCC7-7B62-450C-BC18-7FC77C3590A6}"/>
              </a:ext>
            </a:extLst>
          </p:cNvPr>
          <p:cNvSpPr txBox="1"/>
          <p:nvPr/>
        </p:nvSpPr>
        <p:spPr>
          <a:xfrm>
            <a:off x="542260" y="2640721"/>
            <a:ext cx="5336025" cy="461665"/>
          </a:xfrm>
          <a:prstGeom prst="rect">
            <a:avLst/>
          </a:prstGeom>
          <a:noFill/>
        </p:spPr>
        <p:txBody>
          <a:bodyPr wrap="square" rtlCol="0">
            <a:spAutoFit/>
          </a:bodyPr>
          <a:lstStyle/>
          <a:p>
            <a:r>
              <a:rPr lang="en-US" sz="2400" i="1" dirty="0">
                <a:solidFill>
                  <a:schemeClr val="accent5">
                    <a:lumMod val="75000"/>
                  </a:schemeClr>
                </a:solidFill>
              </a:rPr>
              <a:t>Phase 1: </a:t>
            </a:r>
            <a:r>
              <a:rPr lang="en-US" sz="2000" i="1" dirty="0">
                <a:solidFill>
                  <a:schemeClr val="accent5">
                    <a:lumMod val="75000"/>
                  </a:schemeClr>
                </a:solidFill>
              </a:rPr>
              <a:t>Team formation, res. plan dev</a:t>
            </a:r>
          </a:p>
        </p:txBody>
      </p:sp>
      <p:sp>
        <p:nvSpPr>
          <p:cNvPr id="40" name="Rectangle 39">
            <a:extLst>
              <a:ext uri="{FF2B5EF4-FFF2-40B4-BE49-F238E27FC236}">
                <a16:creationId xmlns:a16="http://schemas.microsoft.com/office/drawing/2014/main" id="{02662575-8518-8846-B23B-2DA59BE2F264}"/>
              </a:ext>
            </a:extLst>
          </p:cNvPr>
          <p:cNvSpPr/>
          <p:nvPr/>
        </p:nvSpPr>
        <p:spPr>
          <a:xfrm>
            <a:off x="10474325" y="3214705"/>
            <a:ext cx="85725" cy="57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a:extLst>
              <a:ext uri="{FF2B5EF4-FFF2-40B4-BE49-F238E27FC236}">
                <a16:creationId xmlns:a16="http://schemas.microsoft.com/office/drawing/2014/main" id="{364DC5DC-6D8A-5F4E-BD5F-E8E68D3F7F0A}"/>
              </a:ext>
            </a:extLst>
          </p:cNvPr>
          <p:cNvGrpSpPr/>
          <p:nvPr/>
        </p:nvGrpSpPr>
        <p:grpSpPr>
          <a:xfrm>
            <a:off x="10426258" y="3157555"/>
            <a:ext cx="184672" cy="136565"/>
            <a:chOff x="10708833" y="1637496"/>
            <a:chExt cx="184672" cy="219919"/>
          </a:xfrm>
        </p:grpSpPr>
        <p:cxnSp>
          <p:nvCxnSpPr>
            <p:cNvPr id="92" name="Straight Connector 91">
              <a:extLst>
                <a:ext uri="{FF2B5EF4-FFF2-40B4-BE49-F238E27FC236}">
                  <a16:creationId xmlns:a16="http://schemas.microsoft.com/office/drawing/2014/main" id="{F8C43267-6C45-F74F-9F83-276357217E00}"/>
                </a:ext>
              </a:extLst>
            </p:cNvPr>
            <p:cNvCxnSpPr/>
            <p:nvPr/>
          </p:nvCxnSpPr>
          <p:spPr>
            <a:xfrm flipH="1">
              <a:off x="10708833" y="1637496"/>
              <a:ext cx="92597" cy="219919"/>
            </a:xfrm>
            <a:prstGeom prst="line">
              <a:avLst/>
            </a:prstGeom>
            <a:ln w="158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2D94835-22DF-A142-96F9-AFD2697278E5}"/>
                </a:ext>
              </a:extLst>
            </p:cNvPr>
            <p:cNvCxnSpPr/>
            <p:nvPr/>
          </p:nvCxnSpPr>
          <p:spPr>
            <a:xfrm flipH="1">
              <a:off x="10800908" y="1637496"/>
              <a:ext cx="92597" cy="219919"/>
            </a:xfrm>
            <a:prstGeom prst="line">
              <a:avLst/>
            </a:prstGeom>
            <a:ln w="158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3E963476-3E25-FF4E-B86B-11DD23069A65}"/>
              </a:ext>
            </a:extLst>
          </p:cNvPr>
          <p:cNvGrpSpPr/>
          <p:nvPr/>
        </p:nvGrpSpPr>
        <p:grpSpPr>
          <a:xfrm>
            <a:off x="10431247" y="4031645"/>
            <a:ext cx="184672" cy="219919"/>
            <a:chOff x="10708833" y="1637496"/>
            <a:chExt cx="184672" cy="219919"/>
          </a:xfrm>
        </p:grpSpPr>
        <p:cxnSp>
          <p:nvCxnSpPr>
            <p:cNvPr id="96" name="Straight Connector 95">
              <a:extLst>
                <a:ext uri="{FF2B5EF4-FFF2-40B4-BE49-F238E27FC236}">
                  <a16:creationId xmlns:a16="http://schemas.microsoft.com/office/drawing/2014/main" id="{ECF20DF1-14BC-C747-8A8D-4AFF1A0FC5D5}"/>
                </a:ext>
              </a:extLst>
            </p:cNvPr>
            <p:cNvCxnSpPr/>
            <p:nvPr/>
          </p:nvCxnSpPr>
          <p:spPr>
            <a:xfrm flipH="1">
              <a:off x="10708833" y="1637496"/>
              <a:ext cx="92597" cy="219919"/>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32A4D163-3E7F-4B4A-AA9E-5BBB2A5910E4}"/>
                </a:ext>
              </a:extLst>
            </p:cNvPr>
            <p:cNvCxnSpPr>
              <a:cxnSpLocks/>
            </p:cNvCxnSpPr>
            <p:nvPr/>
          </p:nvCxnSpPr>
          <p:spPr>
            <a:xfrm flipH="1">
              <a:off x="10760075" y="1751796"/>
              <a:ext cx="79375" cy="0"/>
            </a:xfrm>
            <a:prstGeom prst="line">
              <a:avLst/>
            </a:prstGeom>
            <a:ln w="15875">
              <a:solidFill>
                <a:srgbClr val="DDEEDB"/>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02BD6F89-1A0B-1640-95C8-DB0EA60E335C}"/>
                </a:ext>
              </a:extLst>
            </p:cNvPr>
            <p:cNvCxnSpPr/>
            <p:nvPr/>
          </p:nvCxnSpPr>
          <p:spPr>
            <a:xfrm flipH="1">
              <a:off x="10800908" y="1637496"/>
              <a:ext cx="92597" cy="219919"/>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03" name="Group 102">
            <a:extLst>
              <a:ext uri="{FF2B5EF4-FFF2-40B4-BE49-F238E27FC236}">
                <a16:creationId xmlns:a16="http://schemas.microsoft.com/office/drawing/2014/main" id="{DDBA419D-6F70-894C-979E-12B13C556525}"/>
              </a:ext>
            </a:extLst>
          </p:cNvPr>
          <p:cNvGrpSpPr/>
          <p:nvPr/>
        </p:nvGrpSpPr>
        <p:grpSpPr>
          <a:xfrm>
            <a:off x="10434422" y="5133370"/>
            <a:ext cx="184672" cy="219919"/>
            <a:chOff x="10708833" y="1637496"/>
            <a:chExt cx="184672" cy="219919"/>
          </a:xfrm>
        </p:grpSpPr>
        <p:cxnSp>
          <p:nvCxnSpPr>
            <p:cNvPr id="104" name="Straight Connector 103">
              <a:extLst>
                <a:ext uri="{FF2B5EF4-FFF2-40B4-BE49-F238E27FC236}">
                  <a16:creationId xmlns:a16="http://schemas.microsoft.com/office/drawing/2014/main" id="{6B184E92-3D93-4C47-92DB-E126104F12C6}"/>
                </a:ext>
              </a:extLst>
            </p:cNvPr>
            <p:cNvCxnSpPr/>
            <p:nvPr/>
          </p:nvCxnSpPr>
          <p:spPr>
            <a:xfrm flipH="1">
              <a:off x="10708833" y="1637496"/>
              <a:ext cx="92597" cy="219919"/>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48E9B5CB-2306-9E4F-96AD-90F7C1587672}"/>
                </a:ext>
              </a:extLst>
            </p:cNvPr>
            <p:cNvCxnSpPr>
              <a:cxnSpLocks/>
            </p:cNvCxnSpPr>
            <p:nvPr/>
          </p:nvCxnSpPr>
          <p:spPr>
            <a:xfrm flipH="1">
              <a:off x="10760075" y="1751796"/>
              <a:ext cx="79375" cy="0"/>
            </a:xfrm>
            <a:prstGeom prst="line">
              <a:avLst/>
            </a:prstGeom>
            <a:ln w="15875">
              <a:solidFill>
                <a:srgbClr val="DDEEDB"/>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7FDF7218-BC55-F049-B75B-342DC1D23683}"/>
                </a:ext>
              </a:extLst>
            </p:cNvPr>
            <p:cNvCxnSpPr/>
            <p:nvPr/>
          </p:nvCxnSpPr>
          <p:spPr>
            <a:xfrm flipH="1">
              <a:off x="10800908" y="1637496"/>
              <a:ext cx="92597" cy="219919"/>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78FA362B-4D5E-104B-AE7F-AAD0473C4427}"/>
              </a:ext>
            </a:extLst>
          </p:cNvPr>
          <p:cNvGrpSpPr/>
          <p:nvPr/>
        </p:nvGrpSpPr>
        <p:grpSpPr>
          <a:xfrm>
            <a:off x="10434422" y="2593046"/>
            <a:ext cx="184672" cy="219919"/>
            <a:chOff x="10708833" y="1637496"/>
            <a:chExt cx="184672" cy="219919"/>
          </a:xfrm>
        </p:grpSpPr>
        <p:cxnSp>
          <p:nvCxnSpPr>
            <p:cNvPr id="108" name="Straight Connector 107">
              <a:extLst>
                <a:ext uri="{FF2B5EF4-FFF2-40B4-BE49-F238E27FC236}">
                  <a16:creationId xmlns:a16="http://schemas.microsoft.com/office/drawing/2014/main" id="{59845278-BFDD-D745-B5B8-28A9CDE67B76}"/>
                </a:ext>
              </a:extLst>
            </p:cNvPr>
            <p:cNvCxnSpPr/>
            <p:nvPr/>
          </p:nvCxnSpPr>
          <p:spPr>
            <a:xfrm flipH="1">
              <a:off x="10708833" y="1637496"/>
              <a:ext cx="92597" cy="219919"/>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6D2ED639-9A5E-F540-BDE0-F7116A4959F6}"/>
                </a:ext>
              </a:extLst>
            </p:cNvPr>
            <p:cNvCxnSpPr>
              <a:cxnSpLocks/>
            </p:cNvCxnSpPr>
            <p:nvPr/>
          </p:nvCxnSpPr>
          <p:spPr>
            <a:xfrm flipH="1">
              <a:off x="10760075" y="1751796"/>
              <a:ext cx="79375" cy="0"/>
            </a:xfrm>
            <a:prstGeom prst="line">
              <a:avLst/>
            </a:prstGeom>
            <a:ln w="15875">
              <a:solidFill>
                <a:srgbClr val="DDEEDB"/>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D4B225AF-BF8F-5943-AFCE-A35451232E07}"/>
                </a:ext>
              </a:extLst>
            </p:cNvPr>
            <p:cNvCxnSpPr/>
            <p:nvPr/>
          </p:nvCxnSpPr>
          <p:spPr>
            <a:xfrm flipH="1">
              <a:off x="10800908" y="1637496"/>
              <a:ext cx="92597" cy="219919"/>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11" name="Group 110">
            <a:extLst>
              <a:ext uri="{FF2B5EF4-FFF2-40B4-BE49-F238E27FC236}">
                <a16:creationId xmlns:a16="http://schemas.microsoft.com/office/drawing/2014/main" id="{8BC645B9-4A66-AD4F-9C6F-F19A9B4EA43C}"/>
              </a:ext>
            </a:extLst>
          </p:cNvPr>
          <p:cNvGrpSpPr/>
          <p:nvPr/>
        </p:nvGrpSpPr>
        <p:grpSpPr>
          <a:xfrm>
            <a:off x="10434422" y="1475446"/>
            <a:ext cx="184672" cy="219919"/>
            <a:chOff x="10708833" y="1637496"/>
            <a:chExt cx="184672" cy="219919"/>
          </a:xfrm>
        </p:grpSpPr>
        <p:cxnSp>
          <p:nvCxnSpPr>
            <p:cNvPr id="112" name="Straight Connector 111">
              <a:extLst>
                <a:ext uri="{FF2B5EF4-FFF2-40B4-BE49-F238E27FC236}">
                  <a16:creationId xmlns:a16="http://schemas.microsoft.com/office/drawing/2014/main" id="{437ECF16-1FDD-E841-9EF1-3D9EF4EF07F3}"/>
                </a:ext>
              </a:extLst>
            </p:cNvPr>
            <p:cNvCxnSpPr/>
            <p:nvPr/>
          </p:nvCxnSpPr>
          <p:spPr>
            <a:xfrm flipH="1">
              <a:off x="10708833" y="1637496"/>
              <a:ext cx="92597" cy="219919"/>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FB7406A7-BFF0-0047-AFF3-BFC6D3EC3C27}"/>
                </a:ext>
              </a:extLst>
            </p:cNvPr>
            <p:cNvCxnSpPr>
              <a:cxnSpLocks/>
            </p:cNvCxnSpPr>
            <p:nvPr/>
          </p:nvCxnSpPr>
          <p:spPr>
            <a:xfrm flipH="1">
              <a:off x="10760075" y="1751796"/>
              <a:ext cx="79375" cy="0"/>
            </a:xfrm>
            <a:prstGeom prst="line">
              <a:avLst/>
            </a:prstGeom>
            <a:ln w="15875">
              <a:solidFill>
                <a:srgbClr val="DDEEDB"/>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6E2B0F8-FC80-544E-BCC0-1BF72363F2D2}"/>
                </a:ext>
              </a:extLst>
            </p:cNvPr>
            <p:cNvCxnSpPr/>
            <p:nvPr/>
          </p:nvCxnSpPr>
          <p:spPr>
            <a:xfrm flipH="1">
              <a:off x="10800908" y="1637496"/>
              <a:ext cx="92597" cy="219919"/>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115" name="Straight Arrow Connector 114">
            <a:extLst>
              <a:ext uri="{FF2B5EF4-FFF2-40B4-BE49-F238E27FC236}">
                <a16:creationId xmlns:a16="http://schemas.microsoft.com/office/drawing/2014/main" id="{9A53D2EC-8B15-3C48-90E1-68F78FED7E1D}"/>
              </a:ext>
            </a:extLst>
          </p:cNvPr>
          <p:cNvCxnSpPr/>
          <p:nvPr/>
        </p:nvCxnSpPr>
        <p:spPr>
          <a:xfrm>
            <a:off x="11487633" y="5142711"/>
            <a:ext cx="539800" cy="0"/>
          </a:xfrm>
          <a:prstGeom prst="straightConnector1">
            <a:avLst/>
          </a:prstGeom>
          <a:ln w="508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9" name="Slide Number Placeholder 3">
            <a:extLst>
              <a:ext uri="{FF2B5EF4-FFF2-40B4-BE49-F238E27FC236}">
                <a16:creationId xmlns:a16="http://schemas.microsoft.com/office/drawing/2014/main" id="{85DD5DFF-C7FD-5A42-B710-58EE1B96C6DD}"/>
              </a:ext>
            </a:extLst>
          </p:cNvPr>
          <p:cNvSpPr txBox="1">
            <a:spLocks/>
          </p:cNvSpPr>
          <p:nvPr/>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4BEAD3-91E3-4FFC-B7DC-935959D17485}" type="slidenum">
              <a:rPr lang="en-US" smtClean="0"/>
              <a:pPr/>
              <a:t>19</a:t>
            </a:fld>
            <a:endParaRPr lang="en-US" dirty="0"/>
          </a:p>
        </p:txBody>
      </p:sp>
    </p:spTree>
    <p:extLst>
      <p:ext uri="{BB962C8B-B14F-4D97-AF65-F5344CB8AC3E}">
        <p14:creationId xmlns:p14="http://schemas.microsoft.com/office/powerpoint/2010/main" val="971843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40BC-8283-824C-97EF-52E653940CBC}"/>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4F3133E7-02B6-1D40-AA5D-2554CF2A6490}"/>
              </a:ext>
            </a:extLst>
          </p:cNvPr>
          <p:cNvSpPr>
            <a:spLocks noGrp="1"/>
          </p:cNvSpPr>
          <p:nvPr>
            <p:ph idx="1"/>
          </p:nvPr>
        </p:nvSpPr>
        <p:spPr/>
        <p:txBody>
          <a:bodyPr/>
          <a:lstStyle/>
          <a:p>
            <a:r>
              <a:rPr lang="en-US" dirty="0"/>
              <a:t>The NSF Convergence Accelerator Pilot program</a:t>
            </a:r>
          </a:p>
          <a:p>
            <a:r>
              <a:rPr lang="en-US" dirty="0"/>
              <a:t>Convergence Accelerator Pilot </a:t>
            </a:r>
            <a:r>
              <a:rPr lang="en-US" i="1" dirty="0"/>
              <a:t>Tracks</a:t>
            </a:r>
          </a:p>
          <a:p>
            <a:r>
              <a:rPr lang="en-US" dirty="0"/>
              <a:t>CA Track A: Open Knowledge Network</a:t>
            </a:r>
          </a:p>
          <a:p>
            <a:r>
              <a:rPr lang="en-US" dirty="0"/>
              <a:t>OKN: Projects and topics </a:t>
            </a:r>
          </a:p>
          <a:p>
            <a:r>
              <a:rPr lang="en-US" dirty="0"/>
              <a:t>Next steps, Future Directions</a:t>
            </a:r>
          </a:p>
          <a:p>
            <a:endParaRPr lang="en-US" dirty="0"/>
          </a:p>
        </p:txBody>
      </p:sp>
      <p:sp>
        <p:nvSpPr>
          <p:cNvPr id="4" name="Slide Number Placeholder 2">
            <a:extLst>
              <a:ext uri="{FF2B5EF4-FFF2-40B4-BE49-F238E27FC236}">
                <a16:creationId xmlns:a16="http://schemas.microsoft.com/office/drawing/2014/main" id="{F74FB788-B4B7-3040-94B9-40AC1DB7CE7D}"/>
              </a:ext>
            </a:extLst>
          </p:cNvPr>
          <p:cNvSpPr>
            <a:spLocks noGrp="1"/>
          </p:cNvSpPr>
          <p:nvPr>
            <p:ph type="sldNum" sz="quarter" idx="12"/>
          </p:nvPr>
        </p:nvSpPr>
        <p:spPr/>
        <p:txBody>
          <a:bodyPr/>
          <a:lstStyle/>
          <a:p>
            <a:fld id="{47EA3418-1666-B54F-8418-4087594E3D3A}" type="slidenum">
              <a:rPr lang="en-US" smtClean="0"/>
              <a:t>2</a:t>
            </a:fld>
            <a:endParaRPr lang="en-US" dirty="0"/>
          </a:p>
        </p:txBody>
      </p:sp>
    </p:spTree>
    <p:extLst>
      <p:ext uri="{BB962C8B-B14F-4D97-AF65-F5344CB8AC3E}">
        <p14:creationId xmlns:p14="http://schemas.microsoft.com/office/powerpoint/2010/main" val="183775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14857-4E5E-430E-A452-FB675FFA670E}"/>
              </a:ext>
            </a:extLst>
          </p:cNvPr>
          <p:cNvSpPr>
            <a:spLocks noGrp="1"/>
          </p:cNvSpPr>
          <p:nvPr>
            <p:ph type="title"/>
          </p:nvPr>
        </p:nvSpPr>
        <p:spPr/>
        <p:txBody>
          <a:bodyPr anchor="ctr">
            <a:noAutofit/>
          </a:bodyPr>
          <a:lstStyle/>
          <a:p>
            <a:r>
              <a:rPr lang="en-US" dirty="0"/>
              <a:t>Accelerator “Tracks B1 and B2”: </a:t>
            </a:r>
            <a:br>
              <a:rPr lang="en-US" dirty="0"/>
            </a:br>
            <a:r>
              <a:rPr lang="en-US" sz="3200" cap="all" dirty="0"/>
              <a:t>Future of Work at the Human-Technology Frontier</a:t>
            </a:r>
          </a:p>
        </p:txBody>
      </p:sp>
      <p:sp>
        <p:nvSpPr>
          <p:cNvPr id="6" name="Content Placeholder 5">
            <a:extLst>
              <a:ext uri="{FF2B5EF4-FFF2-40B4-BE49-F238E27FC236}">
                <a16:creationId xmlns:a16="http://schemas.microsoft.com/office/drawing/2014/main" id="{4168E821-8F9F-4176-9EAE-0268BCD634FF}"/>
              </a:ext>
            </a:extLst>
          </p:cNvPr>
          <p:cNvSpPr>
            <a:spLocks noGrp="1"/>
          </p:cNvSpPr>
          <p:nvPr>
            <p:ph sz="half" idx="4294967295"/>
          </p:nvPr>
        </p:nvSpPr>
        <p:spPr>
          <a:xfrm>
            <a:off x="6169025" y="1774825"/>
            <a:ext cx="6022975" cy="4802188"/>
          </a:xfrm>
        </p:spPr>
        <p:txBody>
          <a:bodyPr>
            <a:normAutofit lnSpcReduction="10000"/>
          </a:bodyPr>
          <a:lstStyle/>
          <a:p>
            <a:pPr marL="233363" lvl="1" indent="-233363">
              <a:lnSpc>
                <a:spcPct val="100000"/>
              </a:lnSpc>
              <a:spcBef>
                <a:spcPts val="0"/>
              </a:spcBef>
            </a:pPr>
            <a:r>
              <a:rPr lang="en-US" sz="1800" b="1" dirty="0"/>
              <a:t>AI and Future Jobs</a:t>
            </a:r>
            <a:r>
              <a:rPr lang="en-US" sz="1600" dirty="0"/>
              <a:t>. The AI and Future of Jobs track will support the development of </a:t>
            </a:r>
            <a:r>
              <a:rPr lang="en-US" sz="1600" u="sng" dirty="0"/>
              <a:t>mechanisms that connect workers with jobs of the future</a:t>
            </a:r>
            <a:r>
              <a:rPr lang="en-US" sz="1600" dirty="0"/>
              <a:t>, reflecting the need for re-skilling and lifelong learning, such as predictive artificial intelligence tools, economic and labor market analyses of needed skills for future workplaces, and educational technologies needed for adult learning. Ensuring fair and ethical treatment of workers will be a key principle for this effort. Projects may be focused on particular industries or regions, specific populations such as veterans, or particular workplace types such as small businesses, manufacturing, or K-12 schools.</a:t>
            </a:r>
          </a:p>
          <a:p>
            <a:pPr marL="233363" lvl="1" indent="-233363"/>
            <a:endParaRPr lang="en-US" sz="900" dirty="0"/>
          </a:p>
          <a:p>
            <a:pPr marL="233363" lvl="1" indent="-233363">
              <a:lnSpc>
                <a:spcPct val="100000"/>
              </a:lnSpc>
              <a:spcBef>
                <a:spcPts val="0"/>
              </a:spcBef>
            </a:pPr>
            <a:r>
              <a:rPr lang="en-US" sz="1600" b="1" dirty="0"/>
              <a:t>National Talent Ecosystem</a:t>
            </a:r>
            <a:r>
              <a:rPr lang="en-US" sz="1600" dirty="0"/>
              <a:t>. Innovative </a:t>
            </a:r>
            <a:r>
              <a:rPr lang="en-US" sz="1600" u="sng" dirty="0"/>
              <a:t>approaches for employers to support workers seeking the skills required </a:t>
            </a:r>
            <a:r>
              <a:rPr lang="en-US" sz="1600" dirty="0"/>
              <a:t>for 21st century work related to data science, predictive analytics, AI/machine learning, and other technologies of the future. Successful projects will prototype innovative approaches, such as learning environments, simulations and tools for analysis or assessment, and vehicles for recruitment and engagement, with the potential for wider implementation by industry, educational institutions, and other stakeholders engaging in the co-creation of a national talent ecosystem.</a:t>
            </a:r>
          </a:p>
        </p:txBody>
      </p:sp>
      <p:pic>
        <p:nvPicPr>
          <p:cNvPr id="4" name="Picture 3">
            <a:extLst>
              <a:ext uri="{FF2B5EF4-FFF2-40B4-BE49-F238E27FC236}">
                <a16:creationId xmlns:a16="http://schemas.microsoft.com/office/drawing/2014/main" id="{F67CF04A-8F91-1D4E-8908-F89186283741}"/>
              </a:ext>
            </a:extLst>
          </p:cNvPr>
          <p:cNvPicPr>
            <a:picLocks noChangeAspect="1"/>
          </p:cNvPicPr>
          <p:nvPr/>
        </p:nvPicPr>
        <p:blipFill>
          <a:blip r:embed="rId3"/>
          <a:stretch>
            <a:fillRect/>
          </a:stretch>
        </p:blipFill>
        <p:spPr>
          <a:xfrm>
            <a:off x="486789" y="1967597"/>
            <a:ext cx="5212080" cy="3914850"/>
          </a:xfrm>
          <a:prstGeom prst="rect">
            <a:avLst/>
          </a:prstGeom>
        </p:spPr>
      </p:pic>
      <p:sp>
        <p:nvSpPr>
          <p:cNvPr id="7" name="Slide Number Placeholder 3">
            <a:extLst>
              <a:ext uri="{FF2B5EF4-FFF2-40B4-BE49-F238E27FC236}">
                <a16:creationId xmlns:a16="http://schemas.microsoft.com/office/drawing/2014/main" id="{AD70725C-DC12-A343-8B60-2FC47A8E0E23}"/>
              </a:ext>
            </a:extLst>
          </p:cNvPr>
          <p:cNvSpPr>
            <a:spLocks noGrp="1"/>
          </p:cNvSpPr>
          <p:nvPr>
            <p:ph type="sldNum" sz="quarter" idx="12"/>
          </p:nvPr>
        </p:nvSpPr>
        <p:spPr>
          <a:xfrm>
            <a:off x="8610600" y="6356352"/>
            <a:ext cx="2743200" cy="365125"/>
          </a:xfrm>
        </p:spPr>
        <p:txBody>
          <a:bodyPr/>
          <a:lstStyle/>
          <a:p>
            <a:fld id="{8F4BEAD3-91E3-4FFC-B7DC-935959D17485}" type="slidenum">
              <a:rPr lang="en-US" smtClean="0"/>
              <a:pPr/>
              <a:t>20</a:t>
            </a:fld>
            <a:endParaRPr lang="en-US"/>
          </a:p>
        </p:txBody>
      </p:sp>
    </p:spTree>
    <p:extLst>
      <p:ext uri="{BB962C8B-B14F-4D97-AF65-F5344CB8AC3E}">
        <p14:creationId xmlns:p14="http://schemas.microsoft.com/office/powerpoint/2010/main" val="1707485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4AA7C28F-A963-470C-840E-48B2635B600B}"/>
              </a:ext>
            </a:extLst>
          </p:cNvPr>
          <p:cNvSpPr/>
          <p:nvPr/>
        </p:nvSpPr>
        <p:spPr>
          <a:xfrm>
            <a:off x="5753489" y="3267182"/>
            <a:ext cx="2640498" cy="1859168"/>
          </a:xfrm>
          <a:custGeom>
            <a:avLst/>
            <a:gdLst>
              <a:gd name="connsiteX0" fmla="*/ 0 w 2661007"/>
              <a:gd name="connsiteY0" fmla="*/ 1941816 h 1941816"/>
              <a:gd name="connsiteX1" fmla="*/ 708917 w 2661007"/>
              <a:gd name="connsiteY1" fmla="*/ 606175 h 1941816"/>
              <a:gd name="connsiteX2" fmla="*/ 708917 w 2661007"/>
              <a:gd name="connsiteY2" fmla="*/ 606175 h 1941816"/>
              <a:gd name="connsiteX3" fmla="*/ 2661007 w 2661007"/>
              <a:gd name="connsiteY3" fmla="*/ 0 h 1941816"/>
            </a:gdLst>
            <a:ahLst/>
            <a:cxnLst>
              <a:cxn ang="0">
                <a:pos x="connsiteX0" y="connsiteY0"/>
              </a:cxn>
              <a:cxn ang="0">
                <a:pos x="connsiteX1" y="connsiteY1"/>
              </a:cxn>
              <a:cxn ang="0">
                <a:pos x="connsiteX2" y="connsiteY2"/>
              </a:cxn>
              <a:cxn ang="0">
                <a:pos x="connsiteX3" y="connsiteY3"/>
              </a:cxn>
            </a:cxnLst>
            <a:rect l="l" t="t" r="r" b="b"/>
            <a:pathLst>
              <a:path w="2661007" h="1941816">
                <a:moveTo>
                  <a:pt x="0" y="1941816"/>
                </a:moveTo>
                <a:lnTo>
                  <a:pt x="708917" y="606175"/>
                </a:lnTo>
                <a:lnTo>
                  <a:pt x="708917" y="606175"/>
                </a:lnTo>
                <a:lnTo>
                  <a:pt x="2661007"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EFE9EB10-71FB-4F93-A1FB-B28DD695FC95}"/>
              </a:ext>
            </a:extLst>
          </p:cNvPr>
          <p:cNvSpPr/>
          <p:nvPr/>
        </p:nvSpPr>
        <p:spPr>
          <a:xfrm flipH="1">
            <a:off x="3211430" y="3266916"/>
            <a:ext cx="2562607" cy="1941816"/>
          </a:xfrm>
          <a:custGeom>
            <a:avLst/>
            <a:gdLst>
              <a:gd name="connsiteX0" fmla="*/ 0 w 2661007"/>
              <a:gd name="connsiteY0" fmla="*/ 1941816 h 1941816"/>
              <a:gd name="connsiteX1" fmla="*/ 708917 w 2661007"/>
              <a:gd name="connsiteY1" fmla="*/ 606175 h 1941816"/>
              <a:gd name="connsiteX2" fmla="*/ 708917 w 2661007"/>
              <a:gd name="connsiteY2" fmla="*/ 606175 h 1941816"/>
              <a:gd name="connsiteX3" fmla="*/ 2661007 w 2661007"/>
              <a:gd name="connsiteY3" fmla="*/ 0 h 1941816"/>
            </a:gdLst>
            <a:ahLst/>
            <a:cxnLst>
              <a:cxn ang="0">
                <a:pos x="connsiteX0" y="connsiteY0"/>
              </a:cxn>
              <a:cxn ang="0">
                <a:pos x="connsiteX1" y="connsiteY1"/>
              </a:cxn>
              <a:cxn ang="0">
                <a:pos x="connsiteX2" y="connsiteY2"/>
              </a:cxn>
              <a:cxn ang="0">
                <a:pos x="connsiteX3" y="connsiteY3"/>
              </a:cxn>
            </a:cxnLst>
            <a:rect l="l" t="t" r="r" b="b"/>
            <a:pathLst>
              <a:path w="2661007" h="1941816">
                <a:moveTo>
                  <a:pt x="0" y="1941816"/>
                </a:moveTo>
                <a:lnTo>
                  <a:pt x="708917" y="606175"/>
                </a:lnTo>
                <a:lnTo>
                  <a:pt x="708917" y="606175"/>
                </a:lnTo>
                <a:lnTo>
                  <a:pt x="2661007"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E3E0CA5-76F8-4375-BF4C-3F8F54E27715}"/>
              </a:ext>
            </a:extLst>
          </p:cNvPr>
          <p:cNvSpPr/>
          <p:nvPr/>
        </p:nvSpPr>
        <p:spPr>
          <a:xfrm>
            <a:off x="5008614" y="2763748"/>
            <a:ext cx="1510301" cy="1438382"/>
          </a:xfrm>
          <a:prstGeom prst="ellips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2A18996-BD3B-443C-93D5-65C2487F78D4}"/>
              </a:ext>
            </a:extLst>
          </p:cNvPr>
          <p:cNvPicPr>
            <a:picLocks noChangeAspect="1"/>
          </p:cNvPicPr>
          <p:nvPr/>
        </p:nvPicPr>
        <p:blipFill>
          <a:blip r:embed="rId3"/>
          <a:stretch>
            <a:fillRect/>
          </a:stretch>
        </p:blipFill>
        <p:spPr>
          <a:xfrm>
            <a:off x="5165116" y="3051425"/>
            <a:ext cx="1115107" cy="855108"/>
          </a:xfrm>
          <a:prstGeom prst="rect">
            <a:avLst/>
          </a:prstGeom>
        </p:spPr>
      </p:pic>
      <p:sp>
        <p:nvSpPr>
          <p:cNvPr id="15" name="Rectangle 14">
            <a:extLst>
              <a:ext uri="{FF2B5EF4-FFF2-40B4-BE49-F238E27FC236}">
                <a16:creationId xmlns:a16="http://schemas.microsoft.com/office/drawing/2014/main" id="{E536FC24-3971-4072-BE74-E0F21E2D4E18}"/>
              </a:ext>
            </a:extLst>
          </p:cNvPr>
          <p:cNvSpPr/>
          <p:nvPr/>
        </p:nvSpPr>
        <p:spPr>
          <a:xfrm>
            <a:off x="6096000" y="6642556"/>
            <a:ext cx="6096000" cy="215444"/>
          </a:xfrm>
          <a:prstGeom prst="rect">
            <a:avLst/>
          </a:prstGeom>
        </p:spPr>
        <p:txBody>
          <a:bodyPr>
            <a:spAutoFit/>
          </a:bodyPr>
          <a:lstStyle/>
          <a:p>
            <a:r>
              <a:rPr lang="en-US" sz="800" dirty="0">
                <a:solidFill>
                  <a:schemeClr val="bg1">
                    <a:lumMod val="50000"/>
                  </a:schemeClr>
                </a:solidFill>
              </a:rPr>
              <a:t>Graphics Designed By 30000008981 From &lt;a </a:t>
            </a:r>
            <a:r>
              <a:rPr lang="en-US" sz="800" dirty="0" err="1">
                <a:solidFill>
                  <a:schemeClr val="bg1">
                    <a:lumMod val="50000"/>
                  </a:schemeClr>
                </a:solidFill>
              </a:rPr>
              <a:t>href</a:t>
            </a:r>
            <a:r>
              <a:rPr lang="en-US" sz="800" dirty="0">
                <a:solidFill>
                  <a:schemeClr val="bg1">
                    <a:lumMod val="50000"/>
                  </a:schemeClr>
                </a:solidFill>
              </a:rPr>
              <a:t>="https://lovepik.com/image-400862045/blue-circle-neon-box-lamp.html"&gt;LovePik.com&lt;/a&gt;</a:t>
            </a:r>
          </a:p>
        </p:txBody>
      </p:sp>
      <p:pic>
        <p:nvPicPr>
          <p:cNvPr id="17" name="Picture 16" descr="A picture containing bubble, object, microscope&#10;&#10;Description generated with very high confidence">
            <a:extLst>
              <a:ext uri="{FF2B5EF4-FFF2-40B4-BE49-F238E27FC236}">
                <a16:creationId xmlns:a16="http://schemas.microsoft.com/office/drawing/2014/main" id="{9E425355-6E0D-429C-89F0-C1F945F938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3953" y="2339442"/>
            <a:ext cx="2279073" cy="2279073"/>
          </a:xfrm>
          <a:prstGeom prst="rect">
            <a:avLst/>
          </a:prstGeom>
        </p:spPr>
      </p:pic>
      <p:pic>
        <p:nvPicPr>
          <p:cNvPr id="18" name="Picture 17">
            <a:extLst>
              <a:ext uri="{FF2B5EF4-FFF2-40B4-BE49-F238E27FC236}">
                <a16:creationId xmlns:a16="http://schemas.microsoft.com/office/drawing/2014/main" id="{E968E027-4CA9-4F63-AD22-3AEABDFC965D}"/>
              </a:ext>
            </a:extLst>
          </p:cNvPr>
          <p:cNvPicPr>
            <a:picLocks noChangeAspect="1"/>
          </p:cNvPicPr>
          <p:nvPr/>
        </p:nvPicPr>
        <p:blipFill>
          <a:blip r:embed="rId5"/>
          <a:stretch>
            <a:fillRect/>
          </a:stretch>
        </p:blipFill>
        <p:spPr>
          <a:xfrm>
            <a:off x="8527604" y="2249880"/>
            <a:ext cx="828675" cy="714375"/>
          </a:xfrm>
          <a:prstGeom prst="rect">
            <a:avLst/>
          </a:prstGeom>
        </p:spPr>
      </p:pic>
      <p:pic>
        <p:nvPicPr>
          <p:cNvPr id="19" name="Picture 18">
            <a:extLst>
              <a:ext uri="{FF2B5EF4-FFF2-40B4-BE49-F238E27FC236}">
                <a16:creationId xmlns:a16="http://schemas.microsoft.com/office/drawing/2014/main" id="{AA14D63A-61D0-4B41-93A3-576A618C51EB}"/>
              </a:ext>
            </a:extLst>
          </p:cNvPr>
          <p:cNvPicPr>
            <a:picLocks noChangeAspect="1"/>
          </p:cNvPicPr>
          <p:nvPr/>
        </p:nvPicPr>
        <p:blipFill>
          <a:blip r:embed="rId6"/>
          <a:stretch>
            <a:fillRect/>
          </a:stretch>
        </p:blipFill>
        <p:spPr>
          <a:xfrm>
            <a:off x="2296515" y="2249880"/>
            <a:ext cx="833728" cy="673652"/>
          </a:xfrm>
          <a:prstGeom prst="rect">
            <a:avLst/>
          </a:prstGeom>
        </p:spPr>
      </p:pic>
      <p:cxnSp>
        <p:nvCxnSpPr>
          <p:cNvPr id="21" name="Straight Arrow Connector 20">
            <a:extLst>
              <a:ext uri="{FF2B5EF4-FFF2-40B4-BE49-F238E27FC236}">
                <a16:creationId xmlns:a16="http://schemas.microsoft.com/office/drawing/2014/main" id="{CBC42281-0B4C-4480-8596-CC61893B28D4}"/>
              </a:ext>
            </a:extLst>
          </p:cNvPr>
          <p:cNvCxnSpPr>
            <a:cxnSpLocks/>
            <a:stCxn id="18" idx="1"/>
          </p:cNvCxnSpPr>
          <p:nvPr/>
        </p:nvCxnSpPr>
        <p:spPr>
          <a:xfrm flipH="1" flipV="1">
            <a:off x="5722669" y="2604927"/>
            <a:ext cx="2804935" cy="214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C05E368-FEF7-460B-B276-B4AF40779A65}"/>
              </a:ext>
            </a:extLst>
          </p:cNvPr>
          <p:cNvCxnSpPr>
            <a:cxnSpLocks/>
          </p:cNvCxnSpPr>
          <p:nvPr/>
        </p:nvCxnSpPr>
        <p:spPr>
          <a:xfrm flipV="1">
            <a:off x="3148316" y="2604927"/>
            <a:ext cx="2662635" cy="42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71C754A-1E50-4E17-9CC2-1568B39B39CF}"/>
              </a:ext>
            </a:extLst>
          </p:cNvPr>
          <p:cNvSpPr txBox="1"/>
          <p:nvPr/>
        </p:nvSpPr>
        <p:spPr>
          <a:xfrm>
            <a:off x="2102282" y="2964255"/>
            <a:ext cx="1222194" cy="584775"/>
          </a:xfrm>
          <a:prstGeom prst="rect">
            <a:avLst/>
          </a:prstGeom>
          <a:noFill/>
        </p:spPr>
        <p:txBody>
          <a:bodyPr wrap="none" rtlCol="0">
            <a:spAutoFit/>
          </a:bodyPr>
          <a:lstStyle/>
          <a:p>
            <a:pPr algn="ctr"/>
            <a:r>
              <a:rPr lang="en-US" sz="1600" b="1" dirty="0">
                <a:solidFill>
                  <a:srgbClr val="0070C0"/>
                </a:solidFill>
              </a:rPr>
              <a:t>Prospective </a:t>
            </a:r>
          </a:p>
          <a:p>
            <a:pPr algn="ctr"/>
            <a:r>
              <a:rPr lang="en-US" sz="1600" b="1" dirty="0">
                <a:solidFill>
                  <a:srgbClr val="0070C0"/>
                </a:solidFill>
              </a:rPr>
              <a:t>Employee</a:t>
            </a:r>
          </a:p>
        </p:txBody>
      </p:sp>
      <p:sp>
        <p:nvSpPr>
          <p:cNvPr id="30" name="TextBox 29">
            <a:extLst>
              <a:ext uri="{FF2B5EF4-FFF2-40B4-BE49-F238E27FC236}">
                <a16:creationId xmlns:a16="http://schemas.microsoft.com/office/drawing/2014/main" id="{38F776D6-083D-476F-A988-EFBCA56D8DF1}"/>
              </a:ext>
            </a:extLst>
          </p:cNvPr>
          <p:cNvSpPr txBox="1"/>
          <p:nvPr/>
        </p:nvSpPr>
        <p:spPr>
          <a:xfrm>
            <a:off x="8330844" y="2964255"/>
            <a:ext cx="1222194" cy="584775"/>
          </a:xfrm>
          <a:prstGeom prst="rect">
            <a:avLst/>
          </a:prstGeom>
          <a:noFill/>
        </p:spPr>
        <p:txBody>
          <a:bodyPr wrap="none" rtlCol="0">
            <a:spAutoFit/>
          </a:bodyPr>
          <a:lstStyle/>
          <a:p>
            <a:pPr algn="ctr"/>
            <a:r>
              <a:rPr lang="en-US" sz="1600" b="1" dirty="0">
                <a:solidFill>
                  <a:srgbClr val="0070C0"/>
                </a:solidFill>
              </a:rPr>
              <a:t>Prospective </a:t>
            </a:r>
          </a:p>
          <a:p>
            <a:pPr algn="ctr"/>
            <a:r>
              <a:rPr lang="en-US" sz="1600" b="1" dirty="0">
                <a:solidFill>
                  <a:srgbClr val="0070C0"/>
                </a:solidFill>
              </a:rPr>
              <a:t>Employer</a:t>
            </a:r>
          </a:p>
        </p:txBody>
      </p:sp>
      <p:pic>
        <p:nvPicPr>
          <p:cNvPr id="1034" name="Picture 10" descr="Related image">
            <a:extLst>
              <a:ext uri="{FF2B5EF4-FFF2-40B4-BE49-F238E27FC236}">
                <a16:creationId xmlns:a16="http://schemas.microsoft.com/office/drawing/2014/main" id="{C1637AA2-32EC-4208-8300-124463437A1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14369" y="5137055"/>
            <a:ext cx="1352068" cy="98696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2C79E2E8-C8D1-43E9-B8CC-D21525734B9D}"/>
              </a:ext>
            </a:extLst>
          </p:cNvPr>
          <p:cNvSpPr txBox="1"/>
          <p:nvPr/>
        </p:nvSpPr>
        <p:spPr>
          <a:xfrm>
            <a:off x="4824990" y="6123453"/>
            <a:ext cx="1795364" cy="338554"/>
          </a:xfrm>
          <a:prstGeom prst="rect">
            <a:avLst/>
          </a:prstGeom>
          <a:noFill/>
        </p:spPr>
        <p:txBody>
          <a:bodyPr wrap="none" rtlCol="0">
            <a:spAutoFit/>
          </a:bodyPr>
          <a:lstStyle/>
          <a:p>
            <a:pPr algn="ctr"/>
            <a:r>
              <a:rPr lang="en-US" sz="1600" b="1" dirty="0">
                <a:solidFill>
                  <a:srgbClr val="0070C0"/>
                </a:solidFill>
              </a:rPr>
              <a:t>Education/Training</a:t>
            </a:r>
          </a:p>
        </p:txBody>
      </p:sp>
      <p:sp>
        <p:nvSpPr>
          <p:cNvPr id="25" name="TextBox 24">
            <a:extLst>
              <a:ext uri="{FF2B5EF4-FFF2-40B4-BE49-F238E27FC236}">
                <a16:creationId xmlns:a16="http://schemas.microsoft.com/office/drawing/2014/main" id="{EBB2E691-41B2-4EE5-925E-8915B3C33626}"/>
              </a:ext>
            </a:extLst>
          </p:cNvPr>
          <p:cNvSpPr txBox="1"/>
          <p:nvPr/>
        </p:nvSpPr>
        <p:spPr>
          <a:xfrm>
            <a:off x="4562137" y="2067702"/>
            <a:ext cx="2431435" cy="369332"/>
          </a:xfrm>
          <a:prstGeom prst="rect">
            <a:avLst/>
          </a:prstGeom>
          <a:noFill/>
        </p:spPr>
        <p:txBody>
          <a:bodyPr wrap="none" rtlCol="0">
            <a:spAutoFit/>
          </a:bodyPr>
          <a:lstStyle/>
          <a:p>
            <a:r>
              <a:rPr lang="en-US" b="1" i="1" dirty="0">
                <a:solidFill>
                  <a:srgbClr val="FF693A"/>
                </a:solidFill>
              </a:rPr>
              <a:t>Worker-Work Matching</a:t>
            </a:r>
          </a:p>
        </p:txBody>
      </p:sp>
      <p:sp>
        <p:nvSpPr>
          <p:cNvPr id="27" name="TextBox 26">
            <a:extLst>
              <a:ext uri="{FF2B5EF4-FFF2-40B4-BE49-F238E27FC236}">
                <a16:creationId xmlns:a16="http://schemas.microsoft.com/office/drawing/2014/main" id="{0D7F1E60-8DF3-44A9-BFEE-7363783FDB35}"/>
              </a:ext>
            </a:extLst>
          </p:cNvPr>
          <p:cNvSpPr txBox="1"/>
          <p:nvPr/>
        </p:nvSpPr>
        <p:spPr>
          <a:xfrm>
            <a:off x="347502" y="2155539"/>
            <a:ext cx="1415837" cy="1323439"/>
          </a:xfrm>
          <a:prstGeom prst="rect">
            <a:avLst/>
          </a:prstGeom>
          <a:noFill/>
        </p:spPr>
        <p:txBody>
          <a:bodyPr wrap="none" rtlCol="0">
            <a:spAutoFit/>
          </a:bodyPr>
          <a:lstStyle/>
          <a:p>
            <a:r>
              <a:rPr lang="en-US" sz="1600" b="1" i="1" dirty="0">
                <a:solidFill>
                  <a:srgbClr val="0070C0"/>
                </a:solidFill>
              </a:rPr>
              <a:t>Existing </a:t>
            </a:r>
          </a:p>
          <a:p>
            <a:r>
              <a:rPr lang="en-US" sz="1600" b="1" i="1" dirty="0">
                <a:solidFill>
                  <a:srgbClr val="0070C0"/>
                </a:solidFill>
              </a:rPr>
              <a:t>Qualifications</a:t>
            </a:r>
            <a:r>
              <a:rPr lang="en-US" sz="1600" b="1" dirty="0">
                <a:solidFill>
                  <a:srgbClr val="0070C0"/>
                </a:solidFill>
              </a:rPr>
              <a:t>:</a:t>
            </a:r>
          </a:p>
          <a:p>
            <a:r>
              <a:rPr lang="en-US" sz="1600" dirty="0">
                <a:solidFill>
                  <a:srgbClr val="0070C0"/>
                </a:solidFill>
              </a:rPr>
              <a:t>Education</a:t>
            </a:r>
          </a:p>
          <a:p>
            <a:r>
              <a:rPr lang="en-US" sz="1600" dirty="0">
                <a:solidFill>
                  <a:srgbClr val="0070C0"/>
                </a:solidFill>
              </a:rPr>
              <a:t>Skills</a:t>
            </a:r>
          </a:p>
          <a:p>
            <a:r>
              <a:rPr lang="en-US" sz="1600" dirty="0">
                <a:solidFill>
                  <a:srgbClr val="0070C0"/>
                </a:solidFill>
              </a:rPr>
              <a:t>Certificates</a:t>
            </a:r>
          </a:p>
        </p:txBody>
      </p:sp>
      <p:sp>
        <p:nvSpPr>
          <p:cNvPr id="35" name="TextBox 34">
            <a:extLst>
              <a:ext uri="{FF2B5EF4-FFF2-40B4-BE49-F238E27FC236}">
                <a16:creationId xmlns:a16="http://schemas.microsoft.com/office/drawing/2014/main" id="{06BFF2E4-B4D3-4743-968B-A45A71DD657D}"/>
              </a:ext>
            </a:extLst>
          </p:cNvPr>
          <p:cNvSpPr txBox="1"/>
          <p:nvPr/>
        </p:nvSpPr>
        <p:spPr>
          <a:xfrm>
            <a:off x="10148767" y="1674495"/>
            <a:ext cx="1684179" cy="1077218"/>
          </a:xfrm>
          <a:prstGeom prst="rect">
            <a:avLst/>
          </a:prstGeom>
          <a:noFill/>
        </p:spPr>
        <p:txBody>
          <a:bodyPr wrap="none" rtlCol="0">
            <a:spAutoFit/>
          </a:bodyPr>
          <a:lstStyle/>
          <a:p>
            <a:r>
              <a:rPr lang="en-US" sz="1600" b="1" i="1" dirty="0">
                <a:solidFill>
                  <a:srgbClr val="0070C0"/>
                </a:solidFill>
              </a:rPr>
              <a:t>Existing needs:</a:t>
            </a:r>
          </a:p>
          <a:p>
            <a:r>
              <a:rPr lang="en-US" sz="1600" dirty="0">
                <a:solidFill>
                  <a:srgbClr val="0070C0"/>
                </a:solidFill>
              </a:rPr>
              <a:t>Positions</a:t>
            </a:r>
          </a:p>
          <a:p>
            <a:r>
              <a:rPr lang="en-US" sz="1600" dirty="0">
                <a:solidFill>
                  <a:srgbClr val="0070C0"/>
                </a:solidFill>
              </a:rPr>
              <a:t>Skill requirements</a:t>
            </a:r>
          </a:p>
          <a:p>
            <a:r>
              <a:rPr lang="en-US" sz="1600" dirty="0">
                <a:solidFill>
                  <a:srgbClr val="0070C0"/>
                </a:solidFill>
              </a:rPr>
              <a:t>Locations</a:t>
            </a:r>
          </a:p>
        </p:txBody>
      </p:sp>
      <p:sp>
        <p:nvSpPr>
          <p:cNvPr id="36" name="TextBox 35">
            <a:extLst>
              <a:ext uri="{FF2B5EF4-FFF2-40B4-BE49-F238E27FC236}">
                <a16:creationId xmlns:a16="http://schemas.microsoft.com/office/drawing/2014/main" id="{C1BF6A2F-DD64-4886-A879-8A374C9790E4}"/>
              </a:ext>
            </a:extLst>
          </p:cNvPr>
          <p:cNvSpPr txBox="1"/>
          <p:nvPr/>
        </p:nvSpPr>
        <p:spPr>
          <a:xfrm>
            <a:off x="10148767" y="2971941"/>
            <a:ext cx="1798185" cy="1077218"/>
          </a:xfrm>
          <a:prstGeom prst="rect">
            <a:avLst/>
          </a:prstGeom>
          <a:noFill/>
        </p:spPr>
        <p:txBody>
          <a:bodyPr wrap="none" rtlCol="0">
            <a:spAutoFit/>
          </a:bodyPr>
          <a:lstStyle/>
          <a:p>
            <a:r>
              <a:rPr lang="en-US" sz="1600" b="1" i="1" dirty="0">
                <a:solidFill>
                  <a:srgbClr val="0070C0"/>
                </a:solidFill>
              </a:rPr>
              <a:t>Future needs:</a:t>
            </a:r>
          </a:p>
          <a:p>
            <a:r>
              <a:rPr lang="en-US" sz="1600" dirty="0">
                <a:solidFill>
                  <a:srgbClr val="0070C0"/>
                </a:solidFill>
              </a:rPr>
              <a:t>Emerging jobs</a:t>
            </a:r>
          </a:p>
          <a:p>
            <a:r>
              <a:rPr lang="en-US" sz="1600" dirty="0">
                <a:solidFill>
                  <a:srgbClr val="0070C0"/>
                </a:solidFill>
              </a:rPr>
              <a:t>Growth projections</a:t>
            </a:r>
          </a:p>
          <a:p>
            <a:r>
              <a:rPr lang="en-US" sz="1600" dirty="0">
                <a:solidFill>
                  <a:srgbClr val="0070C0"/>
                </a:solidFill>
              </a:rPr>
              <a:t>Market demands</a:t>
            </a:r>
          </a:p>
        </p:txBody>
      </p:sp>
      <p:sp>
        <p:nvSpPr>
          <p:cNvPr id="42" name="TextBox 41">
            <a:extLst>
              <a:ext uri="{FF2B5EF4-FFF2-40B4-BE49-F238E27FC236}">
                <a16:creationId xmlns:a16="http://schemas.microsoft.com/office/drawing/2014/main" id="{CBAE12C1-383A-4D2E-8F2C-0F58AD970C3D}"/>
              </a:ext>
            </a:extLst>
          </p:cNvPr>
          <p:cNvSpPr txBox="1"/>
          <p:nvPr/>
        </p:nvSpPr>
        <p:spPr>
          <a:xfrm>
            <a:off x="7099773" y="3637468"/>
            <a:ext cx="2882520" cy="646331"/>
          </a:xfrm>
          <a:prstGeom prst="rect">
            <a:avLst/>
          </a:prstGeom>
          <a:noFill/>
        </p:spPr>
        <p:txBody>
          <a:bodyPr wrap="none" rtlCol="0">
            <a:spAutoFit/>
          </a:bodyPr>
          <a:lstStyle/>
          <a:p>
            <a:r>
              <a:rPr lang="en-US" b="1" i="1" dirty="0">
                <a:solidFill>
                  <a:srgbClr val="FF693A"/>
                </a:solidFill>
              </a:rPr>
              <a:t>Curricula and Skills Training </a:t>
            </a:r>
          </a:p>
          <a:p>
            <a:pPr algn="ctr"/>
            <a:r>
              <a:rPr lang="en-US" b="1" i="1" dirty="0">
                <a:solidFill>
                  <a:srgbClr val="FF693A"/>
                </a:solidFill>
              </a:rPr>
              <a:t>Development</a:t>
            </a:r>
          </a:p>
        </p:txBody>
      </p:sp>
      <p:sp>
        <p:nvSpPr>
          <p:cNvPr id="43" name="TextBox 42">
            <a:extLst>
              <a:ext uri="{FF2B5EF4-FFF2-40B4-BE49-F238E27FC236}">
                <a16:creationId xmlns:a16="http://schemas.microsoft.com/office/drawing/2014/main" id="{718FD88C-D6D1-4095-98AE-92DB5DBA8FDA}"/>
              </a:ext>
            </a:extLst>
          </p:cNvPr>
          <p:cNvSpPr txBox="1"/>
          <p:nvPr/>
        </p:nvSpPr>
        <p:spPr>
          <a:xfrm>
            <a:off x="1186244" y="3638412"/>
            <a:ext cx="3493072" cy="646331"/>
          </a:xfrm>
          <a:prstGeom prst="rect">
            <a:avLst/>
          </a:prstGeom>
          <a:noFill/>
        </p:spPr>
        <p:txBody>
          <a:bodyPr wrap="none" rtlCol="0">
            <a:spAutoFit/>
          </a:bodyPr>
          <a:lstStyle/>
          <a:p>
            <a:r>
              <a:rPr lang="en-US" b="1" i="1" dirty="0">
                <a:solidFill>
                  <a:srgbClr val="FF693A"/>
                </a:solidFill>
              </a:rPr>
              <a:t>Workforce Training and Education </a:t>
            </a:r>
          </a:p>
          <a:p>
            <a:pPr algn="ctr"/>
            <a:r>
              <a:rPr lang="en-US" b="1" i="1" dirty="0">
                <a:solidFill>
                  <a:srgbClr val="FF693A"/>
                </a:solidFill>
              </a:rPr>
              <a:t>Recommendations</a:t>
            </a:r>
          </a:p>
        </p:txBody>
      </p:sp>
      <p:sp>
        <p:nvSpPr>
          <p:cNvPr id="34" name="TextBox 33">
            <a:extLst>
              <a:ext uri="{FF2B5EF4-FFF2-40B4-BE49-F238E27FC236}">
                <a16:creationId xmlns:a16="http://schemas.microsoft.com/office/drawing/2014/main" id="{CEF8FDDE-5BB7-446C-9072-12DC7030CFB4}"/>
              </a:ext>
            </a:extLst>
          </p:cNvPr>
          <p:cNvSpPr txBox="1"/>
          <p:nvPr/>
        </p:nvSpPr>
        <p:spPr>
          <a:xfrm>
            <a:off x="6676160" y="4261401"/>
            <a:ext cx="3412281" cy="276999"/>
          </a:xfrm>
          <a:prstGeom prst="rect">
            <a:avLst/>
          </a:prstGeom>
          <a:noFill/>
        </p:spPr>
        <p:txBody>
          <a:bodyPr wrap="none" rtlCol="0">
            <a:spAutoFit/>
          </a:bodyPr>
          <a:lstStyle/>
          <a:p>
            <a:r>
              <a:rPr lang="en-US" sz="1200" dirty="0">
                <a:solidFill>
                  <a:schemeClr val="accent4">
                    <a:lumMod val="50000"/>
                  </a:schemeClr>
                </a:solidFill>
              </a:rPr>
              <a:t>B6894 – Upskilling/reskilling for digital technologies</a:t>
            </a:r>
          </a:p>
        </p:txBody>
      </p:sp>
      <p:sp>
        <p:nvSpPr>
          <p:cNvPr id="46" name="TextBox 45">
            <a:extLst>
              <a:ext uri="{FF2B5EF4-FFF2-40B4-BE49-F238E27FC236}">
                <a16:creationId xmlns:a16="http://schemas.microsoft.com/office/drawing/2014/main" id="{20BBAD25-0D82-42CE-B821-DE013BCD70F0}"/>
              </a:ext>
            </a:extLst>
          </p:cNvPr>
          <p:cNvSpPr txBox="1"/>
          <p:nvPr/>
        </p:nvSpPr>
        <p:spPr>
          <a:xfrm>
            <a:off x="400736" y="5254385"/>
            <a:ext cx="4644990" cy="276999"/>
          </a:xfrm>
          <a:prstGeom prst="rect">
            <a:avLst/>
          </a:prstGeom>
          <a:noFill/>
        </p:spPr>
        <p:txBody>
          <a:bodyPr wrap="none" rtlCol="0">
            <a:spAutoFit/>
          </a:bodyPr>
          <a:lstStyle/>
          <a:p>
            <a:r>
              <a:rPr lang="en-US" sz="1200" dirty="0">
                <a:solidFill>
                  <a:schemeClr val="accent4">
                    <a:lumMod val="50000"/>
                  </a:schemeClr>
                </a:solidFill>
              </a:rPr>
              <a:t>B7010 – Assessment/Prediction/Learning – smart sensing/mixed reality</a:t>
            </a:r>
          </a:p>
        </p:txBody>
      </p:sp>
      <p:sp>
        <p:nvSpPr>
          <p:cNvPr id="47" name="TextBox 46">
            <a:extLst>
              <a:ext uri="{FF2B5EF4-FFF2-40B4-BE49-F238E27FC236}">
                <a16:creationId xmlns:a16="http://schemas.microsoft.com/office/drawing/2014/main" id="{CD106189-C625-4C96-8235-3F02CC9F6819}"/>
              </a:ext>
            </a:extLst>
          </p:cNvPr>
          <p:cNvSpPr txBox="1"/>
          <p:nvPr/>
        </p:nvSpPr>
        <p:spPr>
          <a:xfrm>
            <a:off x="4188701" y="1818472"/>
            <a:ext cx="3129575" cy="276999"/>
          </a:xfrm>
          <a:prstGeom prst="rect">
            <a:avLst/>
          </a:prstGeom>
          <a:noFill/>
        </p:spPr>
        <p:txBody>
          <a:bodyPr wrap="none" rtlCol="0">
            <a:spAutoFit/>
          </a:bodyPr>
          <a:lstStyle/>
          <a:p>
            <a:r>
              <a:rPr lang="en-US" sz="1200" dirty="0">
                <a:solidFill>
                  <a:schemeClr val="accent4">
                    <a:lumMod val="50000"/>
                  </a:schemeClr>
                </a:solidFill>
              </a:rPr>
              <a:t>B7118 – Connects data exchanges at state level</a:t>
            </a:r>
          </a:p>
        </p:txBody>
      </p:sp>
      <p:sp>
        <p:nvSpPr>
          <p:cNvPr id="48" name="TextBox 47">
            <a:extLst>
              <a:ext uri="{FF2B5EF4-FFF2-40B4-BE49-F238E27FC236}">
                <a16:creationId xmlns:a16="http://schemas.microsoft.com/office/drawing/2014/main" id="{EC906A39-44DF-496C-AF6D-03E85ED58E2D}"/>
              </a:ext>
            </a:extLst>
          </p:cNvPr>
          <p:cNvSpPr txBox="1"/>
          <p:nvPr/>
        </p:nvSpPr>
        <p:spPr>
          <a:xfrm>
            <a:off x="4188701" y="1579648"/>
            <a:ext cx="3624069" cy="276999"/>
          </a:xfrm>
          <a:prstGeom prst="rect">
            <a:avLst/>
          </a:prstGeom>
          <a:noFill/>
        </p:spPr>
        <p:txBody>
          <a:bodyPr wrap="none" rtlCol="0">
            <a:spAutoFit/>
          </a:bodyPr>
          <a:lstStyle/>
          <a:p>
            <a:r>
              <a:rPr lang="en-US" sz="1200" dirty="0">
                <a:solidFill>
                  <a:schemeClr val="accent4">
                    <a:lumMod val="50000"/>
                  </a:schemeClr>
                </a:solidFill>
              </a:rPr>
              <a:t>B7068 – Documents competencies at the national level</a:t>
            </a:r>
          </a:p>
        </p:txBody>
      </p:sp>
      <p:sp>
        <p:nvSpPr>
          <p:cNvPr id="49" name="TextBox 48">
            <a:extLst>
              <a:ext uri="{FF2B5EF4-FFF2-40B4-BE49-F238E27FC236}">
                <a16:creationId xmlns:a16="http://schemas.microsoft.com/office/drawing/2014/main" id="{3222FD19-ED41-4F29-B9D9-FC57D29EF2CB}"/>
              </a:ext>
            </a:extLst>
          </p:cNvPr>
          <p:cNvSpPr txBox="1"/>
          <p:nvPr/>
        </p:nvSpPr>
        <p:spPr>
          <a:xfrm>
            <a:off x="400736" y="4724875"/>
            <a:ext cx="4396588" cy="276999"/>
          </a:xfrm>
          <a:prstGeom prst="rect">
            <a:avLst/>
          </a:prstGeom>
          <a:noFill/>
        </p:spPr>
        <p:txBody>
          <a:bodyPr wrap="none" rtlCol="0">
            <a:spAutoFit/>
          </a:bodyPr>
          <a:lstStyle/>
          <a:p>
            <a:r>
              <a:rPr lang="en-US" sz="1200" dirty="0">
                <a:solidFill>
                  <a:schemeClr val="accent4">
                    <a:lumMod val="50000"/>
                  </a:schemeClr>
                </a:solidFill>
              </a:rPr>
              <a:t>B6992 – AI-enabled assessment + training plan for displaced miners</a:t>
            </a:r>
          </a:p>
        </p:txBody>
      </p:sp>
      <p:sp>
        <p:nvSpPr>
          <p:cNvPr id="50" name="TextBox 49">
            <a:extLst>
              <a:ext uri="{FF2B5EF4-FFF2-40B4-BE49-F238E27FC236}">
                <a16:creationId xmlns:a16="http://schemas.microsoft.com/office/drawing/2014/main" id="{C775935F-1F80-4B13-B7AB-13C7BF7B367D}"/>
              </a:ext>
            </a:extLst>
          </p:cNvPr>
          <p:cNvSpPr txBox="1"/>
          <p:nvPr/>
        </p:nvSpPr>
        <p:spPr>
          <a:xfrm>
            <a:off x="6676160" y="4537749"/>
            <a:ext cx="5308954" cy="276999"/>
          </a:xfrm>
          <a:prstGeom prst="rect">
            <a:avLst/>
          </a:prstGeom>
          <a:noFill/>
        </p:spPr>
        <p:txBody>
          <a:bodyPr wrap="none" rtlCol="0">
            <a:spAutoFit/>
          </a:bodyPr>
          <a:lstStyle/>
          <a:p>
            <a:r>
              <a:rPr lang="en-US" sz="1200" dirty="0">
                <a:solidFill>
                  <a:schemeClr val="accent4">
                    <a:lumMod val="50000"/>
                  </a:schemeClr>
                </a:solidFill>
              </a:rPr>
              <a:t>B6656 – Design based research + analytics identifies skill gaps and designs training</a:t>
            </a:r>
          </a:p>
        </p:txBody>
      </p:sp>
      <p:sp>
        <p:nvSpPr>
          <p:cNvPr id="51" name="TextBox 50">
            <a:extLst>
              <a:ext uri="{FF2B5EF4-FFF2-40B4-BE49-F238E27FC236}">
                <a16:creationId xmlns:a16="http://schemas.microsoft.com/office/drawing/2014/main" id="{62215CE7-1040-452C-8D20-1E114C83B24A}"/>
              </a:ext>
            </a:extLst>
          </p:cNvPr>
          <p:cNvSpPr txBox="1"/>
          <p:nvPr/>
        </p:nvSpPr>
        <p:spPr>
          <a:xfrm>
            <a:off x="409385" y="5005886"/>
            <a:ext cx="5377370" cy="276999"/>
          </a:xfrm>
          <a:prstGeom prst="rect">
            <a:avLst/>
          </a:prstGeom>
          <a:noFill/>
        </p:spPr>
        <p:txBody>
          <a:bodyPr wrap="none" rtlCol="0">
            <a:spAutoFit/>
          </a:bodyPr>
          <a:lstStyle/>
          <a:p>
            <a:r>
              <a:rPr lang="en-US" sz="1200" dirty="0">
                <a:solidFill>
                  <a:schemeClr val="accent4">
                    <a:lumMod val="50000"/>
                  </a:schemeClr>
                </a:solidFill>
              </a:rPr>
              <a:t>B7037 – AI-driven skill gap diagnostics + recommendation engine for manufacturing</a:t>
            </a:r>
          </a:p>
        </p:txBody>
      </p:sp>
      <p:sp>
        <p:nvSpPr>
          <p:cNvPr id="52" name="TextBox 51">
            <a:extLst>
              <a:ext uri="{FF2B5EF4-FFF2-40B4-BE49-F238E27FC236}">
                <a16:creationId xmlns:a16="http://schemas.microsoft.com/office/drawing/2014/main" id="{38DD40D2-C18E-4585-81F6-ABB0E41BC419}"/>
              </a:ext>
            </a:extLst>
          </p:cNvPr>
          <p:cNvSpPr txBox="1"/>
          <p:nvPr/>
        </p:nvSpPr>
        <p:spPr>
          <a:xfrm>
            <a:off x="6663442" y="5452427"/>
            <a:ext cx="4644348" cy="276999"/>
          </a:xfrm>
          <a:prstGeom prst="rect">
            <a:avLst/>
          </a:prstGeom>
          <a:noFill/>
        </p:spPr>
        <p:txBody>
          <a:bodyPr wrap="none" rtlCol="0">
            <a:spAutoFit/>
          </a:bodyPr>
          <a:lstStyle/>
          <a:p>
            <a:r>
              <a:rPr lang="en-US" sz="1200" dirty="0">
                <a:solidFill>
                  <a:schemeClr val="accent4">
                    <a:lumMod val="50000"/>
                  </a:schemeClr>
                </a:solidFill>
              </a:rPr>
              <a:t>B7053 – Advanced robotics for training next gen emergency responders</a:t>
            </a:r>
          </a:p>
        </p:txBody>
      </p:sp>
      <p:sp>
        <p:nvSpPr>
          <p:cNvPr id="53" name="TextBox 52">
            <a:extLst>
              <a:ext uri="{FF2B5EF4-FFF2-40B4-BE49-F238E27FC236}">
                <a16:creationId xmlns:a16="http://schemas.microsoft.com/office/drawing/2014/main" id="{8B50566E-D050-487D-96C1-26F7A8376324}"/>
              </a:ext>
            </a:extLst>
          </p:cNvPr>
          <p:cNvSpPr txBox="1"/>
          <p:nvPr/>
        </p:nvSpPr>
        <p:spPr>
          <a:xfrm>
            <a:off x="6676160" y="4781402"/>
            <a:ext cx="4921925" cy="276999"/>
          </a:xfrm>
          <a:prstGeom prst="rect">
            <a:avLst/>
          </a:prstGeom>
          <a:noFill/>
        </p:spPr>
        <p:txBody>
          <a:bodyPr wrap="none" rtlCol="0">
            <a:spAutoFit/>
          </a:bodyPr>
          <a:lstStyle/>
          <a:p>
            <a:r>
              <a:rPr lang="en-US" sz="1200" dirty="0">
                <a:solidFill>
                  <a:schemeClr val="accent4">
                    <a:lumMod val="50000"/>
                  </a:schemeClr>
                </a:solidFill>
              </a:rPr>
              <a:t>B7833 – Deep learning predicts future jobs + training for hospitality industry</a:t>
            </a:r>
          </a:p>
        </p:txBody>
      </p:sp>
      <p:sp>
        <p:nvSpPr>
          <p:cNvPr id="54" name="TextBox 53">
            <a:extLst>
              <a:ext uri="{FF2B5EF4-FFF2-40B4-BE49-F238E27FC236}">
                <a16:creationId xmlns:a16="http://schemas.microsoft.com/office/drawing/2014/main" id="{594AD65D-1965-4072-8FD1-84141D0132D0}"/>
              </a:ext>
            </a:extLst>
          </p:cNvPr>
          <p:cNvSpPr txBox="1"/>
          <p:nvPr/>
        </p:nvSpPr>
        <p:spPr>
          <a:xfrm>
            <a:off x="409385" y="5807608"/>
            <a:ext cx="3997826" cy="276999"/>
          </a:xfrm>
          <a:prstGeom prst="rect">
            <a:avLst/>
          </a:prstGeom>
          <a:noFill/>
        </p:spPr>
        <p:txBody>
          <a:bodyPr wrap="none" rtlCol="0">
            <a:spAutoFit/>
          </a:bodyPr>
          <a:lstStyle/>
          <a:p>
            <a:r>
              <a:rPr lang="en-US" sz="1200" dirty="0">
                <a:solidFill>
                  <a:schemeClr val="accent4">
                    <a:lumMod val="50000"/>
                  </a:schemeClr>
                </a:solidFill>
              </a:rPr>
              <a:t>B6956 – AI-driven tool for career management in STEM fields</a:t>
            </a:r>
          </a:p>
        </p:txBody>
      </p:sp>
      <p:sp>
        <p:nvSpPr>
          <p:cNvPr id="55" name="TextBox 54">
            <a:extLst>
              <a:ext uri="{FF2B5EF4-FFF2-40B4-BE49-F238E27FC236}">
                <a16:creationId xmlns:a16="http://schemas.microsoft.com/office/drawing/2014/main" id="{876564F5-86A0-40C6-B880-13A8C290AB35}"/>
              </a:ext>
            </a:extLst>
          </p:cNvPr>
          <p:cNvSpPr txBox="1"/>
          <p:nvPr/>
        </p:nvSpPr>
        <p:spPr>
          <a:xfrm>
            <a:off x="410462" y="5530176"/>
            <a:ext cx="4137479" cy="276999"/>
          </a:xfrm>
          <a:prstGeom prst="rect">
            <a:avLst/>
          </a:prstGeom>
          <a:noFill/>
        </p:spPr>
        <p:txBody>
          <a:bodyPr wrap="none" rtlCol="0">
            <a:spAutoFit/>
          </a:bodyPr>
          <a:lstStyle/>
          <a:p>
            <a:r>
              <a:rPr lang="en-US" sz="1200" dirty="0">
                <a:solidFill>
                  <a:schemeClr val="accent4">
                    <a:lumMod val="50000"/>
                  </a:schemeClr>
                </a:solidFill>
              </a:rPr>
              <a:t>B6968 – Machine learning based tools for gig economy workers</a:t>
            </a:r>
          </a:p>
        </p:txBody>
      </p:sp>
      <p:sp>
        <p:nvSpPr>
          <p:cNvPr id="56" name="TextBox 55">
            <a:extLst>
              <a:ext uri="{FF2B5EF4-FFF2-40B4-BE49-F238E27FC236}">
                <a16:creationId xmlns:a16="http://schemas.microsoft.com/office/drawing/2014/main" id="{921ABE42-030D-432D-85CE-EC9574C05002}"/>
              </a:ext>
            </a:extLst>
          </p:cNvPr>
          <p:cNvSpPr txBox="1"/>
          <p:nvPr/>
        </p:nvSpPr>
        <p:spPr>
          <a:xfrm>
            <a:off x="4188701" y="1295095"/>
            <a:ext cx="3970831" cy="276999"/>
          </a:xfrm>
          <a:prstGeom prst="rect">
            <a:avLst/>
          </a:prstGeom>
          <a:noFill/>
        </p:spPr>
        <p:txBody>
          <a:bodyPr wrap="none" rtlCol="0">
            <a:spAutoFit/>
          </a:bodyPr>
          <a:lstStyle/>
          <a:p>
            <a:r>
              <a:rPr lang="en-US" sz="1200" dirty="0">
                <a:solidFill>
                  <a:schemeClr val="accent4">
                    <a:lumMod val="50000"/>
                  </a:schemeClr>
                </a:solidFill>
              </a:rPr>
              <a:t>B6857 – AI-based job matching – veterans, disabled workers </a:t>
            </a:r>
          </a:p>
        </p:txBody>
      </p:sp>
      <p:sp>
        <p:nvSpPr>
          <p:cNvPr id="57" name="TextBox 56">
            <a:extLst>
              <a:ext uri="{FF2B5EF4-FFF2-40B4-BE49-F238E27FC236}">
                <a16:creationId xmlns:a16="http://schemas.microsoft.com/office/drawing/2014/main" id="{4E45227F-7740-4351-ACCD-8C5A6A5FC0A9}"/>
              </a:ext>
            </a:extLst>
          </p:cNvPr>
          <p:cNvSpPr txBox="1"/>
          <p:nvPr/>
        </p:nvSpPr>
        <p:spPr>
          <a:xfrm>
            <a:off x="6679792" y="6195927"/>
            <a:ext cx="4541693" cy="276999"/>
          </a:xfrm>
          <a:prstGeom prst="rect">
            <a:avLst/>
          </a:prstGeom>
          <a:noFill/>
        </p:spPr>
        <p:txBody>
          <a:bodyPr wrap="none" rtlCol="0">
            <a:spAutoFit/>
          </a:bodyPr>
          <a:lstStyle/>
          <a:p>
            <a:r>
              <a:rPr lang="en-US" sz="1200" dirty="0">
                <a:solidFill>
                  <a:schemeClr val="accent4">
                    <a:lumMod val="50000"/>
                  </a:schemeClr>
                </a:solidFill>
              </a:rPr>
              <a:t>B7036 – Low cost AR training content development platform for SMEs</a:t>
            </a:r>
          </a:p>
        </p:txBody>
      </p:sp>
      <p:sp>
        <p:nvSpPr>
          <p:cNvPr id="58" name="TextBox 57">
            <a:extLst>
              <a:ext uri="{FF2B5EF4-FFF2-40B4-BE49-F238E27FC236}">
                <a16:creationId xmlns:a16="http://schemas.microsoft.com/office/drawing/2014/main" id="{7758E93F-9795-4619-A3C1-6CEA7F86BF52}"/>
              </a:ext>
            </a:extLst>
          </p:cNvPr>
          <p:cNvSpPr txBox="1"/>
          <p:nvPr/>
        </p:nvSpPr>
        <p:spPr>
          <a:xfrm>
            <a:off x="6663442" y="5240380"/>
            <a:ext cx="3370731" cy="276999"/>
          </a:xfrm>
          <a:prstGeom prst="rect">
            <a:avLst/>
          </a:prstGeom>
          <a:noFill/>
        </p:spPr>
        <p:txBody>
          <a:bodyPr wrap="none" rtlCol="0">
            <a:spAutoFit/>
          </a:bodyPr>
          <a:lstStyle/>
          <a:p>
            <a:r>
              <a:rPr lang="en-US" sz="1200" dirty="0">
                <a:solidFill>
                  <a:schemeClr val="accent4">
                    <a:lumMod val="50000"/>
                  </a:schemeClr>
                </a:solidFill>
              </a:rPr>
              <a:t>B6997 – Training platform for autonomous systems</a:t>
            </a:r>
          </a:p>
        </p:txBody>
      </p:sp>
      <p:sp>
        <p:nvSpPr>
          <p:cNvPr id="59" name="TextBox 58">
            <a:extLst>
              <a:ext uri="{FF2B5EF4-FFF2-40B4-BE49-F238E27FC236}">
                <a16:creationId xmlns:a16="http://schemas.microsoft.com/office/drawing/2014/main" id="{7D8FE620-83F2-4CB5-96D2-41488A8F6D6F}"/>
              </a:ext>
            </a:extLst>
          </p:cNvPr>
          <p:cNvSpPr txBox="1"/>
          <p:nvPr/>
        </p:nvSpPr>
        <p:spPr>
          <a:xfrm>
            <a:off x="6676160" y="5929822"/>
            <a:ext cx="4889224" cy="276999"/>
          </a:xfrm>
          <a:prstGeom prst="rect">
            <a:avLst/>
          </a:prstGeom>
          <a:noFill/>
        </p:spPr>
        <p:txBody>
          <a:bodyPr wrap="none" rtlCol="0">
            <a:spAutoFit/>
          </a:bodyPr>
          <a:lstStyle/>
          <a:p>
            <a:r>
              <a:rPr lang="en-US" sz="1200" dirty="0">
                <a:solidFill>
                  <a:schemeClr val="accent4">
                    <a:lumMod val="50000"/>
                  </a:schemeClr>
                </a:solidFill>
              </a:rPr>
              <a:t>B7061 – Develops ROI measurement for training programs for policymakers</a:t>
            </a:r>
          </a:p>
        </p:txBody>
      </p:sp>
      <p:sp>
        <p:nvSpPr>
          <p:cNvPr id="60" name="TextBox 59">
            <a:extLst>
              <a:ext uri="{FF2B5EF4-FFF2-40B4-BE49-F238E27FC236}">
                <a16:creationId xmlns:a16="http://schemas.microsoft.com/office/drawing/2014/main" id="{9F56ACB3-A5B8-4E05-9797-8D2428697852}"/>
              </a:ext>
            </a:extLst>
          </p:cNvPr>
          <p:cNvSpPr txBox="1"/>
          <p:nvPr/>
        </p:nvSpPr>
        <p:spPr>
          <a:xfrm>
            <a:off x="400736" y="4240593"/>
            <a:ext cx="2745752" cy="276999"/>
          </a:xfrm>
          <a:prstGeom prst="rect">
            <a:avLst/>
          </a:prstGeom>
          <a:noFill/>
        </p:spPr>
        <p:txBody>
          <a:bodyPr wrap="none" rtlCol="0">
            <a:spAutoFit/>
          </a:bodyPr>
          <a:lstStyle/>
          <a:p>
            <a:r>
              <a:rPr lang="en-US" sz="1200" dirty="0">
                <a:solidFill>
                  <a:schemeClr val="accent4">
                    <a:lumMod val="50000"/>
                  </a:schemeClr>
                </a:solidFill>
              </a:rPr>
              <a:t>B6947 – National </a:t>
            </a:r>
            <a:r>
              <a:rPr lang="en-US" sz="1200" dirty="0" err="1">
                <a:solidFill>
                  <a:schemeClr val="accent4">
                    <a:lumMod val="50000"/>
                  </a:schemeClr>
                </a:solidFill>
              </a:rPr>
              <a:t>microcredential</a:t>
            </a:r>
            <a:r>
              <a:rPr lang="en-US" sz="1200" dirty="0">
                <a:solidFill>
                  <a:schemeClr val="accent4">
                    <a:lumMod val="50000"/>
                  </a:schemeClr>
                </a:solidFill>
              </a:rPr>
              <a:t> system</a:t>
            </a:r>
          </a:p>
        </p:txBody>
      </p:sp>
      <p:sp>
        <p:nvSpPr>
          <p:cNvPr id="61" name="TextBox 60">
            <a:extLst>
              <a:ext uri="{FF2B5EF4-FFF2-40B4-BE49-F238E27FC236}">
                <a16:creationId xmlns:a16="http://schemas.microsoft.com/office/drawing/2014/main" id="{22E7CF6E-1328-43C5-AFC4-DEFD22C52A31}"/>
              </a:ext>
            </a:extLst>
          </p:cNvPr>
          <p:cNvSpPr txBox="1"/>
          <p:nvPr/>
        </p:nvSpPr>
        <p:spPr>
          <a:xfrm>
            <a:off x="401667" y="4474463"/>
            <a:ext cx="4302588" cy="276999"/>
          </a:xfrm>
          <a:prstGeom prst="rect">
            <a:avLst/>
          </a:prstGeom>
          <a:noFill/>
        </p:spPr>
        <p:txBody>
          <a:bodyPr wrap="none" rtlCol="0">
            <a:spAutoFit/>
          </a:bodyPr>
          <a:lstStyle/>
          <a:p>
            <a:r>
              <a:rPr lang="en-US" sz="1200" dirty="0">
                <a:solidFill>
                  <a:schemeClr val="accent4">
                    <a:lumMod val="50000"/>
                  </a:schemeClr>
                </a:solidFill>
              </a:rPr>
              <a:t>B7063 – </a:t>
            </a:r>
            <a:r>
              <a:rPr lang="en-US" sz="1200" dirty="0" err="1">
                <a:solidFill>
                  <a:schemeClr val="accent4">
                    <a:lumMod val="50000"/>
                  </a:schemeClr>
                </a:solidFill>
              </a:rPr>
              <a:t>Microcredential</a:t>
            </a:r>
            <a:r>
              <a:rPr lang="en-US" sz="1200" dirty="0">
                <a:solidFill>
                  <a:schemeClr val="accent4">
                    <a:lumMod val="50000"/>
                  </a:schemeClr>
                </a:solidFill>
              </a:rPr>
              <a:t> system for industrial robotics technicians</a:t>
            </a:r>
          </a:p>
        </p:txBody>
      </p:sp>
      <p:sp>
        <p:nvSpPr>
          <p:cNvPr id="62" name="TextBox 61">
            <a:extLst>
              <a:ext uri="{FF2B5EF4-FFF2-40B4-BE49-F238E27FC236}">
                <a16:creationId xmlns:a16="http://schemas.microsoft.com/office/drawing/2014/main" id="{16FF06B8-3743-4911-843E-B7DE07AF0044}"/>
              </a:ext>
            </a:extLst>
          </p:cNvPr>
          <p:cNvSpPr txBox="1"/>
          <p:nvPr/>
        </p:nvSpPr>
        <p:spPr>
          <a:xfrm>
            <a:off x="410958" y="6083832"/>
            <a:ext cx="2729786" cy="276999"/>
          </a:xfrm>
          <a:prstGeom prst="rect">
            <a:avLst/>
          </a:prstGeom>
          <a:noFill/>
        </p:spPr>
        <p:txBody>
          <a:bodyPr wrap="none" rtlCol="0">
            <a:spAutoFit/>
          </a:bodyPr>
          <a:lstStyle/>
          <a:p>
            <a:r>
              <a:rPr lang="en-US" sz="1200" dirty="0">
                <a:solidFill>
                  <a:schemeClr val="accent4">
                    <a:lumMod val="50000"/>
                  </a:schemeClr>
                </a:solidFill>
              </a:rPr>
              <a:t>B7888 – Fostering a diverse AI workforce</a:t>
            </a:r>
          </a:p>
        </p:txBody>
      </p:sp>
      <p:sp>
        <p:nvSpPr>
          <p:cNvPr id="63" name="TextBox 62">
            <a:extLst>
              <a:ext uri="{FF2B5EF4-FFF2-40B4-BE49-F238E27FC236}">
                <a16:creationId xmlns:a16="http://schemas.microsoft.com/office/drawing/2014/main" id="{6D6212F0-4079-47DB-8920-F80E05F8F516}"/>
              </a:ext>
            </a:extLst>
          </p:cNvPr>
          <p:cNvSpPr txBox="1"/>
          <p:nvPr/>
        </p:nvSpPr>
        <p:spPr>
          <a:xfrm>
            <a:off x="6663442" y="5031355"/>
            <a:ext cx="4638001" cy="276999"/>
          </a:xfrm>
          <a:prstGeom prst="rect">
            <a:avLst/>
          </a:prstGeom>
          <a:noFill/>
        </p:spPr>
        <p:txBody>
          <a:bodyPr wrap="none" rtlCol="0">
            <a:spAutoFit/>
          </a:bodyPr>
          <a:lstStyle/>
          <a:p>
            <a:r>
              <a:rPr lang="en-US" sz="1200" dirty="0">
                <a:solidFill>
                  <a:schemeClr val="accent4">
                    <a:lumMod val="50000"/>
                  </a:schemeClr>
                </a:solidFill>
              </a:rPr>
              <a:t>B6915 – Deep learning predicts future jobs + training for manufacturing</a:t>
            </a:r>
          </a:p>
        </p:txBody>
      </p:sp>
      <p:sp>
        <p:nvSpPr>
          <p:cNvPr id="64" name="TextBox 63">
            <a:extLst>
              <a:ext uri="{FF2B5EF4-FFF2-40B4-BE49-F238E27FC236}">
                <a16:creationId xmlns:a16="http://schemas.microsoft.com/office/drawing/2014/main" id="{7A700630-C96E-404B-82AD-C9E7F6EF139E}"/>
              </a:ext>
            </a:extLst>
          </p:cNvPr>
          <p:cNvSpPr txBox="1"/>
          <p:nvPr/>
        </p:nvSpPr>
        <p:spPr>
          <a:xfrm>
            <a:off x="4188701" y="1059360"/>
            <a:ext cx="4070666" cy="276999"/>
          </a:xfrm>
          <a:prstGeom prst="rect">
            <a:avLst/>
          </a:prstGeom>
          <a:noFill/>
        </p:spPr>
        <p:txBody>
          <a:bodyPr wrap="none" rtlCol="0">
            <a:spAutoFit/>
          </a:bodyPr>
          <a:lstStyle/>
          <a:p>
            <a:r>
              <a:rPr lang="en-US" sz="1200" dirty="0">
                <a:solidFill>
                  <a:schemeClr val="accent4">
                    <a:lumMod val="50000"/>
                  </a:schemeClr>
                </a:solidFill>
              </a:rPr>
              <a:t>B6970 – AI+AR platform for autism spectrum disorder workers</a:t>
            </a:r>
          </a:p>
        </p:txBody>
      </p:sp>
      <p:sp>
        <p:nvSpPr>
          <p:cNvPr id="65" name="TextBox 64">
            <a:extLst>
              <a:ext uri="{FF2B5EF4-FFF2-40B4-BE49-F238E27FC236}">
                <a16:creationId xmlns:a16="http://schemas.microsoft.com/office/drawing/2014/main" id="{1D65375C-EBBE-4D53-AEEC-FD17EAFB7BA4}"/>
              </a:ext>
            </a:extLst>
          </p:cNvPr>
          <p:cNvSpPr txBox="1"/>
          <p:nvPr/>
        </p:nvSpPr>
        <p:spPr>
          <a:xfrm>
            <a:off x="6676160" y="5647964"/>
            <a:ext cx="5198539" cy="276999"/>
          </a:xfrm>
          <a:prstGeom prst="rect">
            <a:avLst/>
          </a:prstGeom>
          <a:noFill/>
        </p:spPr>
        <p:txBody>
          <a:bodyPr wrap="none" rtlCol="0">
            <a:spAutoFit/>
          </a:bodyPr>
          <a:lstStyle/>
          <a:p>
            <a:r>
              <a:rPr lang="en-US" sz="1200" dirty="0">
                <a:solidFill>
                  <a:schemeClr val="accent4">
                    <a:lumMod val="50000"/>
                  </a:schemeClr>
                </a:solidFill>
              </a:rPr>
              <a:t>B7019 – Cloud-based platform trains for future jobs in architecture, construction</a:t>
            </a:r>
          </a:p>
        </p:txBody>
      </p:sp>
      <p:sp>
        <p:nvSpPr>
          <p:cNvPr id="66" name="TextBox 65">
            <a:extLst>
              <a:ext uri="{FF2B5EF4-FFF2-40B4-BE49-F238E27FC236}">
                <a16:creationId xmlns:a16="http://schemas.microsoft.com/office/drawing/2014/main" id="{B98B924A-2B64-48ED-98AF-5A6BAEE31F66}"/>
              </a:ext>
            </a:extLst>
          </p:cNvPr>
          <p:cNvSpPr txBox="1"/>
          <p:nvPr/>
        </p:nvSpPr>
        <p:spPr>
          <a:xfrm>
            <a:off x="4188701" y="812828"/>
            <a:ext cx="4737451" cy="276999"/>
          </a:xfrm>
          <a:prstGeom prst="rect">
            <a:avLst/>
          </a:prstGeom>
          <a:noFill/>
        </p:spPr>
        <p:txBody>
          <a:bodyPr wrap="none" rtlCol="0">
            <a:spAutoFit/>
          </a:bodyPr>
          <a:lstStyle/>
          <a:p>
            <a:r>
              <a:rPr lang="en-US" sz="1200" dirty="0">
                <a:solidFill>
                  <a:schemeClr val="accent4">
                    <a:lumMod val="50000"/>
                  </a:schemeClr>
                </a:solidFill>
              </a:rPr>
              <a:t>B7026  - Machine learning-based national labor market information tools</a:t>
            </a:r>
          </a:p>
        </p:txBody>
      </p:sp>
      <p:sp>
        <p:nvSpPr>
          <p:cNvPr id="2" name="Title 1">
            <a:extLst>
              <a:ext uri="{FF2B5EF4-FFF2-40B4-BE49-F238E27FC236}">
                <a16:creationId xmlns:a16="http://schemas.microsoft.com/office/drawing/2014/main" id="{3A41FC9D-E11B-2749-B595-3A7A592B2E18}"/>
              </a:ext>
            </a:extLst>
          </p:cNvPr>
          <p:cNvSpPr>
            <a:spLocks noGrp="1"/>
          </p:cNvSpPr>
          <p:nvPr>
            <p:ph type="title"/>
          </p:nvPr>
        </p:nvSpPr>
        <p:spPr>
          <a:xfrm>
            <a:off x="838200" y="-175790"/>
            <a:ext cx="10515600" cy="1325563"/>
          </a:xfrm>
        </p:spPr>
        <p:txBody>
          <a:bodyPr/>
          <a:lstStyle/>
          <a:p>
            <a:r>
              <a:rPr lang="en-US" dirty="0"/>
              <a:t>Track B1/B2 Projects</a:t>
            </a:r>
          </a:p>
        </p:txBody>
      </p:sp>
      <p:sp>
        <p:nvSpPr>
          <p:cNvPr id="67" name="Slide Number Placeholder 3">
            <a:extLst>
              <a:ext uri="{FF2B5EF4-FFF2-40B4-BE49-F238E27FC236}">
                <a16:creationId xmlns:a16="http://schemas.microsoft.com/office/drawing/2014/main" id="{87545C08-C1F9-114A-8CEE-280981F0A61D}"/>
              </a:ext>
            </a:extLst>
          </p:cNvPr>
          <p:cNvSpPr>
            <a:spLocks noGrp="1"/>
          </p:cNvSpPr>
          <p:nvPr>
            <p:ph type="sldNum" sz="quarter" idx="12"/>
          </p:nvPr>
        </p:nvSpPr>
        <p:spPr/>
        <p:txBody>
          <a:bodyPr/>
          <a:lstStyle/>
          <a:p>
            <a:fld id="{8F4BEAD3-91E3-4FFC-B7DC-935959D17485}" type="slidenum">
              <a:rPr lang="en-US" smtClean="0"/>
              <a:pPr/>
              <a:t>21</a:t>
            </a:fld>
            <a:endParaRPr lang="en-US"/>
          </a:p>
        </p:txBody>
      </p:sp>
    </p:spTree>
    <p:extLst>
      <p:ext uri="{BB962C8B-B14F-4D97-AF65-F5344CB8AC3E}">
        <p14:creationId xmlns:p14="http://schemas.microsoft.com/office/powerpoint/2010/main" val="966192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097AD-5D71-9C43-922D-BD189401D8C5}"/>
              </a:ext>
            </a:extLst>
          </p:cNvPr>
          <p:cNvSpPr>
            <a:spLocks noGrp="1"/>
          </p:cNvSpPr>
          <p:nvPr>
            <p:ph type="title"/>
          </p:nvPr>
        </p:nvSpPr>
        <p:spPr/>
        <p:txBody>
          <a:bodyPr/>
          <a:lstStyle/>
          <a:p>
            <a:r>
              <a:rPr lang="en-US" dirty="0"/>
              <a:t>Convergence Accelerator 2019 Pilot:</a:t>
            </a:r>
            <a:br>
              <a:rPr lang="en-US" dirty="0"/>
            </a:br>
            <a:r>
              <a:rPr lang="en-US" dirty="0"/>
              <a:t>Phase 1: Planning (Sept 2019 – May 2020)</a:t>
            </a:r>
          </a:p>
        </p:txBody>
      </p:sp>
      <p:sp>
        <p:nvSpPr>
          <p:cNvPr id="4" name="Content Placeholder 3">
            <a:extLst>
              <a:ext uri="{FF2B5EF4-FFF2-40B4-BE49-F238E27FC236}">
                <a16:creationId xmlns:a16="http://schemas.microsoft.com/office/drawing/2014/main" id="{DD859820-E310-1A4F-B27E-C7884769631A}"/>
              </a:ext>
            </a:extLst>
          </p:cNvPr>
          <p:cNvSpPr>
            <a:spLocks noGrp="1"/>
          </p:cNvSpPr>
          <p:nvPr>
            <p:ph idx="1"/>
          </p:nvPr>
        </p:nvSpPr>
        <p:spPr>
          <a:xfrm>
            <a:off x="838200" y="1798102"/>
            <a:ext cx="10515600" cy="4712490"/>
          </a:xfrm>
        </p:spPr>
        <p:txBody>
          <a:bodyPr>
            <a:normAutofit/>
          </a:bodyPr>
          <a:lstStyle/>
          <a:p>
            <a:r>
              <a:rPr lang="en-US" dirty="0"/>
              <a:t>Up to $1M for ~9 months: Planning, team formation, required participation in </a:t>
            </a:r>
            <a:r>
              <a:rPr lang="en-US" u="sng" dirty="0"/>
              <a:t>Convergence Accelerator (CA) curriculum</a:t>
            </a:r>
          </a:p>
          <a:p>
            <a:pPr lvl="1"/>
            <a:r>
              <a:rPr lang="en-US" dirty="0"/>
              <a:t>Design thinking and user-centered design. Provided by IDEO.</a:t>
            </a:r>
          </a:p>
          <a:p>
            <a:pPr lvl="1"/>
            <a:r>
              <a:rPr lang="en-US" dirty="0"/>
              <a:t>Team Science</a:t>
            </a:r>
          </a:p>
          <a:p>
            <a:pPr lvl="1"/>
            <a:r>
              <a:rPr lang="en-US" dirty="0"/>
              <a:t>Domain-specific talks and interactions with potential collaborators</a:t>
            </a:r>
          </a:p>
          <a:p>
            <a:r>
              <a:rPr lang="en-US" dirty="0"/>
              <a:t>Each team assigned a coach from a team of coaches</a:t>
            </a:r>
          </a:p>
          <a:p>
            <a:pPr lvl="1"/>
            <a:r>
              <a:rPr lang="en-US" dirty="0"/>
              <a:t>Must conduct at least 12 user interviews</a:t>
            </a:r>
          </a:p>
          <a:p>
            <a:pPr lvl="1"/>
            <a:r>
              <a:rPr lang="en-US" dirty="0"/>
              <a:t>May consult with any of the coaches, if they wish.</a:t>
            </a:r>
          </a:p>
          <a:p>
            <a:endParaRPr lang="en-US" dirty="0"/>
          </a:p>
          <a:p>
            <a:pPr lvl="1"/>
            <a:endParaRPr lang="en-US" dirty="0"/>
          </a:p>
          <a:p>
            <a:pPr lvl="1"/>
            <a:endParaRPr lang="en-US" dirty="0"/>
          </a:p>
        </p:txBody>
      </p:sp>
      <p:sp>
        <p:nvSpPr>
          <p:cNvPr id="3" name="Slide Number Placeholder 2">
            <a:extLst>
              <a:ext uri="{FF2B5EF4-FFF2-40B4-BE49-F238E27FC236}">
                <a16:creationId xmlns:a16="http://schemas.microsoft.com/office/drawing/2014/main" id="{FF857D1E-30DB-4D49-BC01-55428C02F9F5}"/>
              </a:ext>
            </a:extLst>
          </p:cNvPr>
          <p:cNvSpPr>
            <a:spLocks noGrp="1"/>
          </p:cNvSpPr>
          <p:nvPr>
            <p:ph type="sldNum" sz="quarter" idx="12"/>
          </p:nvPr>
        </p:nvSpPr>
        <p:spPr/>
        <p:txBody>
          <a:bodyPr/>
          <a:lstStyle/>
          <a:p>
            <a:fld id="{8F4BEAD3-91E3-4FFC-B7DC-935959D17485}" type="slidenum">
              <a:rPr lang="en-US" smtClean="0"/>
              <a:pPr/>
              <a:t>22</a:t>
            </a:fld>
            <a:endParaRPr lang="en-US"/>
          </a:p>
        </p:txBody>
      </p:sp>
    </p:spTree>
    <p:extLst>
      <p:ext uri="{BB962C8B-B14F-4D97-AF65-F5344CB8AC3E}">
        <p14:creationId xmlns:p14="http://schemas.microsoft.com/office/powerpoint/2010/main" val="2226165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754F40-3C74-9E4E-9928-3CCCD12E8208}"/>
              </a:ext>
            </a:extLst>
          </p:cNvPr>
          <p:cNvSpPr>
            <a:spLocks noGrp="1"/>
          </p:cNvSpPr>
          <p:nvPr>
            <p:ph type="title"/>
          </p:nvPr>
        </p:nvSpPr>
        <p:spPr/>
        <p:txBody>
          <a:bodyPr/>
          <a:lstStyle/>
          <a:p>
            <a:r>
              <a:rPr lang="en-US" dirty="0"/>
              <a:t>NSF Big Ideas</a:t>
            </a:r>
          </a:p>
        </p:txBody>
      </p:sp>
      <p:sp>
        <p:nvSpPr>
          <p:cNvPr id="4" name="Slide Number Placeholder 3">
            <a:extLst>
              <a:ext uri="{FF2B5EF4-FFF2-40B4-BE49-F238E27FC236}">
                <a16:creationId xmlns:a16="http://schemas.microsoft.com/office/drawing/2014/main" id="{824C52FA-8398-ED45-99F1-F71703785893}"/>
              </a:ext>
            </a:extLst>
          </p:cNvPr>
          <p:cNvSpPr>
            <a:spLocks noGrp="1"/>
          </p:cNvSpPr>
          <p:nvPr>
            <p:ph type="sldNum" sz="quarter" idx="12"/>
          </p:nvPr>
        </p:nvSpPr>
        <p:spPr/>
        <p:txBody>
          <a:bodyPr/>
          <a:lstStyle/>
          <a:p>
            <a:fld id="{8F4BEAD3-91E3-4FFC-B7DC-935959D17485}" type="slidenum">
              <a:rPr lang="en-US" smtClean="0"/>
              <a:pPr/>
              <a:t>3</a:t>
            </a:fld>
            <a:endParaRPr lang="en-US"/>
          </a:p>
        </p:txBody>
      </p:sp>
      <p:pic>
        <p:nvPicPr>
          <p:cNvPr id="6" name="Picture 2" descr="Image result for nsf big ideas">
            <a:extLst>
              <a:ext uri="{FF2B5EF4-FFF2-40B4-BE49-F238E27FC236}">
                <a16:creationId xmlns:a16="http://schemas.microsoft.com/office/drawing/2014/main" id="{61129ECB-88DF-B84B-A9C7-951B8DF022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4543" y="1400133"/>
            <a:ext cx="7645041" cy="5045728"/>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4CC72346-2F97-9046-B431-4E9FBEF41954}"/>
              </a:ext>
            </a:extLst>
          </p:cNvPr>
          <p:cNvSpPr/>
          <p:nvPr/>
        </p:nvSpPr>
        <p:spPr>
          <a:xfrm>
            <a:off x="1713051" y="5420432"/>
            <a:ext cx="4409954" cy="10783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6CB62EE-181A-EE46-8FCE-1278814A86FE}"/>
              </a:ext>
            </a:extLst>
          </p:cNvPr>
          <p:cNvSpPr/>
          <p:nvPr/>
        </p:nvSpPr>
        <p:spPr>
          <a:xfrm>
            <a:off x="1961943" y="1712812"/>
            <a:ext cx="1730380" cy="25733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2E7FFAB-46AD-E649-90FF-7128507A2C7F}"/>
              </a:ext>
            </a:extLst>
          </p:cNvPr>
          <p:cNvSpPr/>
          <p:nvPr/>
        </p:nvSpPr>
        <p:spPr>
          <a:xfrm>
            <a:off x="3493627" y="1747537"/>
            <a:ext cx="2513634" cy="12922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200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1000"/>
                                        <p:tgtEl>
                                          <p:spTgt spid="9"/>
                                        </p:tgtEl>
                                      </p:cBhvr>
                                    </p:animEffect>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A15EA-5495-BE40-A2B9-1D4EA37E7774}"/>
              </a:ext>
            </a:extLst>
          </p:cNvPr>
          <p:cNvSpPr>
            <a:spLocks noGrp="1"/>
          </p:cNvSpPr>
          <p:nvPr>
            <p:ph type="title"/>
          </p:nvPr>
        </p:nvSpPr>
        <p:spPr>
          <a:xfrm>
            <a:off x="716692" y="157112"/>
            <a:ext cx="11096766" cy="1325563"/>
          </a:xfrm>
        </p:spPr>
        <p:txBody>
          <a:bodyPr>
            <a:normAutofit fontScale="90000"/>
          </a:bodyPr>
          <a:lstStyle/>
          <a:p>
            <a:r>
              <a:rPr lang="en-US" sz="4900" dirty="0"/>
              <a:t>The NSF Convergence Accelerator Pilot Program:</a:t>
            </a:r>
            <a:br>
              <a:rPr lang="en-US" dirty="0"/>
            </a:br>
            <a:r>
              <a:rPr lang="en-US" i="1" dirty="0"/>
              <a:t>Convergence Research</a:t>
            </a:r>
          </a:p>
        </p:txBody>
      </p:sp>
      <p:sp>
        <p:nvSpPr>
          <p:cNvPr id="3" name="Slide Number Placeholder 2">
            <a:extLst>
              <a:ext uri="{FF2B5EF4-FFF2-40B4-BE49-F238E27FC236}">
                <a16:creationId xmlns:a16="http://schemas.microsoft.com/office/drawing/2014/main" id="{95AD261B-FD25-9840-9BE8-40E05BE74A18}"/>
              </a:ext>
            </a:extLst>
          </p:cNvPr>
          <p:cNvSpPr>
            <a:spLocks noGrp="1"/>
          </p:cNvSpPr>
          <p:nvPr>
            <p:ph type="sldNum" sz="quarter" idx="12"/>
          </p:nvPr>
        </p:nvSpPr>
        <p:spPr/>
        <p:txBody>
          <a:bodyPr/>
          <a:lstStyle/>
          <a:p>
            <a:fld id="{47EA3418-1666-B54F-8418-4087594E3D3A}" type="slidenum">
              <a:rPr lang="en-US" smtClean="0"/>
              <a:t>4</a:t>
            </a:fld>
            <a:endParaRPr lang="en-US" dirty="0"/>
          </a:p>
        </p:txBody>
      </p:sp>
      <p:pic>
        <p:nvPicPr>
          <p:cNvPr id="4" name="Content Placeholder 3">
            <a:extLst>
              <a:ext uri="{FF2B5EF4-FFF2-40B4-BE49-F238E27FC236}">
                <a16:creationId xmlns:a16="http://schemas.microsoft.com/office/drawing/2014/main" id="{FD82C32E-D877-0243-B138-CB27097D34C5}"/>
              </a:ext>
            </a:extLst>
          </p:cNvPr>
          <p:cNvPicPr>
            <a:picLocks noGrp="1" noChangeAspect="1"/>
          </p:cNvPicPr>
          <p:nvPr>
            <p:ph idx="4294967295"/>
          </p:nvPr>
        </p:nvPicPr>
        <p:blipFill>
          <a:blip r:embed="rId3"/>
          <a:stretch>
            <a:fillRect/>
          </a:stretch>
        </p:blipFill>
        <p:spPr>
          <a:xfrm>
            <a:off x="716692" y="1482675"/>
            <a:ext cx="6575425" cy="4833938"/>
          </a:xfrm>
        </p:spPr>
      </p:pic>
      <p:sp>
        <p:nvSpPr>
          <p:cNvPr id="5" name="Content Placeholder 10">
            <a:extLst>
              <a:ext uri="{FF2B5EF4-FFF2-40B4-BE49-F238E27FC236}">
                <a16:creationId xmlns:a16="http://schemas.microsoft.com/office/drawing/2014/main" id="{9E43ADB5-6190-8C4D-9B28-A19CA5984675}"/>
              </a:ext>
            </a:extLst>
          </p:cNvPr>
          <p:cNvSpPr txBox="1">
            <a:spLocks/>
          </p:cNvSpPr>
          <p:nvPr/>
        </p:nvSpPr>
        <p:spPr>
          <a:xfrm>
            <a:off x="7480659" y="1252884"/>
            <a:ext cx="4519612" cy="5509444"/>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t>The</a:t>
            </a:r>
            <a:r>
              <a:rPr lang="en-US" sz="3200" b="1" dirty="0"/>
              <a:t> </a:t>
            </a:r>
            <a:r>
              <a:rPr lang="en-US" sz="3200" b="1" u="sng" dirty="0"/>
              <a:t>convergence</a:t>
            </a:r>
            <a:r>
              <a:rPr lang="en-US" sz="3200" u="sng" dirty="0"/>
              <a:t> </a:t>
            </a:r>
            <a:r>
              <a:rPr lang="en-US" sz="3200" b="1" u="sng" dirty="0"/>
              <a:t>paradigm</a:t>
            </a:r>
            <a:r>
              <a:rPr lang="en-US" sz="3200" u="sng" dirty="0"/>
              <a:t> </a:t>
            </a:r>
            <a:r>
              <a:rPr lang="en-US" sz="3200" dirty="0"/>
              <a:t>intentionally brings together intellectually-diverse researchers to develop effective ways of communicating across disciplines by adopting common frameworks and a new scientific language…</a:t>
            </a:r>
          </a:p>
          <a:p>
            <a:pPr marL="0" indent="0">
              <a:buNone/>
            </a:pPr>
            <a:r>
              <a:rPr lang="en-US" sz="3200" dirty="0"/>
              <a:t>To solve the grand challenges of today that require the merging of ideas, approaches and technologies from widely diverse fields of knowledge to stimulate innovation and discovery.</a:t>
            </a:r>
          </a:p>
        </p:txBody>
      </p:sp>
    </p:spTree>
    <p:extLst>
      <p:ext uri="{BB962C8B-B14F-4D97-AF65-F5344CB8AC3E}">
        <p14:creationId xmlns:p14="http://schemas.microsoft.com/office/powerpoint/2010/main" val="1095494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a:extLst>
              <a:ext uri="{FF2B5EF4-FFF2-40B4-BE49-F238E27FC236}">
                <a16:creationId xmlns:a16="http://schemas.microsoft.com/office/drawing/2014/main" id="{CC57500C-DC20-3B4E-B357-A1542206B168}"/>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847"/>
          <a:stretch/>
        </p:blipFill>
        <p:spPr bwMode="auto">
          <a:xfrm>
            <a:off x="11575" y="3263199"/>
            <a:ext cx="12192000" cy="357446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56767A7-18A2-4994-B9F3-30DF8E81FE04}"/>
              </a:ext>
            </a:extLst>
          </p:cNvPr>
          <p:cNvSpPr txBox="1"/>
          <p:nvPr/>
        </p:nvSpPr>
        <p:spPr>
          <a:xfrm>
            <a:off x="548529" y="2401409"/>
            <a:ext cx="11054076" cy="861774"/>
          </a:xfrm>
          <a:prstGeom prst="rect">
            <a:avLst/>
          </a:prstGeom>
          <a:noFill/>
        </p:spPr>
        <p:txBody>
          <a:bodyPr wrap="square" rtlCol="0">
            <a:spAutoFit/>
          </a:bodyPr>
          <a:lstStyle/>
          <a:p>
            <a:pPr marL="9260" algn="ctr" defTabSz="609535">
              <a:lnSpc>
                <a:spcPts val="3000"/>
              </a:lnSpc>
              <a:buClr>
                <a:srgbClr val="000090"/>
              </a:buClr>
              <a:defRPr/>
            </a:pPr>
            <a:r>
              <a:rPr lang="en-US" sz="2800" b="1" dirty="0">
                <a:solidFill>
                  <a:prstClr val="black"/>
                </a:solidFill>
                <a:latin typeface="Calibri"/>
                <a:ea typeface="Arial" charset="0"/>
                <a:cs typeface="Arial" charset="0"/>
              </a:rPr>
              <a:t>WHAT:</a:t>
            </a:r>
            <a:r>
              <a:rPr lang="en-US" sz="2800" dirty="0">
                <a:solidFill>
                  <a:prstClr val="black"/>
                </a:solidFill>
                <a:latin typeface="Calibri"/>
                <a:ea typeface="Arial" charset="0"/>
                <a:cs typeface="Arial" charset="0"/>
              </a:rPr>
              <a:t> A new organizational structure to </a:t>
            </a:r>
            <a:r>
              <a:rPr lang="en-US" sz="2800" i="1" dirty="0">
                <a:solidFill>
                  <a:prstClr val="black"/>
                </a:solidFill>
                <a:latin typeface="Calibri"/>
                <a:ea typeface="Arial" charset="0"/>
                <a:cs typeface="Arial" charset="0"/>
              </a:rPr>
              <a:t>accelerate</a:t>
            </a:r>
            <a:r>
              <a:rPr lang="en-US" sz="2800" dirty="0">
                <a:solidFill>
                  <a:prstClr val="black"/>
                </a:solidFill>
                <a:latin typeface="Calibri"/>
                <a:ea typeface="Arial" charset="0"/>
                <a:cs typeface="Arial" charset="0"/>
              </a:rPr>
              <a:t> the transition of convergence research into practice, in areas of national importance</a:t>
            </a:r>
          </a:p>
        </p:txBody>
      </p:sp>
      <p:grpSp>
        <p:nvGrpSpPr>
          <p:cNvPr id="4" name="Group 3">
            <a:extLst>
              <a:ext uri="{FF2B5EF4-FFF2-40B4-BE49-F238E27FC236}">
                <a16:creationId xmlns:a16="http://schemas.microsoft.com/office/drawing/2014/main" id="{7D99E00A-1733-924A-937A-82EF690D2790}"/>
              </a:ext>
            </a:extLst>
          </p:cNvPr>
          <p:cNvGrpSpPr/>
          <p:nvPr/>
        </p:nvGrpSpPr>
        <p:grpSpPr>
          <a:xfrm>
            <a:off x="673650" y="3659388"/>
            <a:ext cx="5103359" cy="2960564"/>
            <a:chOff x="766250" y="3479273"/>
            <a:chExt cx="5103359" cy="2960564"/>
          </a:xfrm>
        </p:grpSpPr>
        <p:sp>
          <p:nvSpPr>
            <p:cNvPr id="10" name="Rectangle 9">
              <a:extLst>
                <a:ext uri="{FF2B5EF4-FFF2-40B4-BE49-F238E27FC236}">
                  <a16:creationId xmlns:a16="http://schemas.microsoft.com/office/drawing/2014/main" id="{5581A327-34F4-439B-8DFC-9AA3239E0E5E}"/>
                </a:ext>
              </a:extLst>
            </p:cNvPr>
            <p:cNvSpPr/>
            <p:nvPr/>
          </p:nvSpPr>
          <p:spPr>
            <a:xfrm>
              <a:off x="766250" y="4064860"/>
              <a:ext cx="5103359" cy="23749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228600">
                <a:buClr>
                  <a:srgbClr val="0A0090"/>
                </a:buClr>
                <a:buFont typeface="Wingdings" pitchFamily="2" charset="2"/>
                <a:buChar char="§"/>
              </a:pPr>
              <a:r>
                <a:rPr lang="en-US" sz="2400" dirty="0">
                  <a:solidFill>
                    <a:schemeClr val="tx1"/>
                  </a:solidFill>
                </a:rPr>
                <a:t>Use-inspired research </a:t>
              </a:r>
            </a:p>
            <a:p>
              <a:pPr marL="342900" indent="-228600">
                <a:buClr>
                  <a:srgbClr val="0A0090"/>
                </a:buClr>
                <a:buFont typeface="Wingdings" pitchFamily="2" charset="2"/>
                <a:buChar char="§"/>
              </a:pPr>
              <a:r>
                <a:rPr lang="en-US" sz="2400" dirty="0">
                  <a:solidFill>
                    <a:schemeClr val="tx1"/>
                  </a:solidFill>
                </a:rPr>
                <a:t>Testbeds, tools, living labs…</a:t>
              </a:r>
            </a:p>
            <a:p>
              <a:pPr marL="342900" indent="-228600">
                <a:buClr>
                  <a:srgbClr val="0A0090"/>
                </a:buClr>
                <a:buFont typeface="Wingdings" pitchFamily="2" charset="2"/>
                <a:buChar char="§"/>
              </a:pPr>
              <a:r>
                <a:rPr lang="en-US" sz="2400" dirty="0">
                  <a:solidFill>
                    <a:schemeClr val="tx1"/>
                  </a:solidFill>
                </a:rPr>
                <a:t>Larger, national scale</a:t>
              </a:r>
            </a:p>
            <a:p>
              <a:pPr marL="342900" indent="-228600">
                <a:buClr>
                  <a:srgbClr val="0A0090"/>
                </a:buClr>
                <a:buFont typeface="Wingdings" pitchFamily="2" charset="2"/>
                <a:buChar char="§"/>
              </a:pPr>
              <a:r>
                <a:rPr lang="en-US" sz="2400" dirty="0">
                  <a:solidFill>
                    <a:schemeClr val="tx1"/>
                  </a:solidFill>
                </a:rPr>
                <a:t>Requires partnerships with industry</a:t>
              </a:r>
            </a:p>
            <a:p>
              <a:pPr marL="342900" indent="-228600">
                <a:buClr>
                  <a:srgbClr val="0A0090"/>
                </a:buClr>
                <a:buFont typeface="Wingdings" pitchFamily="2" charset="2"/>
                <a:buChar char="§"/>
              </a:pPr>
              <a:r>
                <a:rPr lang="en-US" sz="2400" dirty="0">
                  <a:solidFill>
                    <a:schemeClr val="tx1"/>
                  </a:solidFill>
                </a:rPr>
                <a:t>Clear goals, milestones, directed deliverables</a:t>
              </a:r>
            </a:p>
          </p:txBody>
        </p:sp>
        <p:sp>
          <p:nvSpPr>
            <p:cNvPr id="11" name="Rectangle 10">
              <a:extLst>
                <a:ext uri="{FF2B5EF4-FFF2-40B4-BE49-F238E27FC236}">
                  <a16:creationId xmlns:a16="http://schemas.microsoft.com/office/drawing/2014/main" id="{64D6FFF4-99DD-4532-8572-E2541CDE5657}"/>
                </a:ext>
              </a:extLst>
            </p:cNvPr>
            <p:cNvSpPr/>
            <p:nvPr/>
          </p:nvSpPr>
          <p:spPr>
            <a:xfrm>
              <a:off x="777824" y="3479273"/>
              <a:ext cx="5091785" cy="591064"/>
            </a:xfrm>
            <a:prstGeom prst="rect">
              <a:avLst/>
            </a:prstGeom>
            <a:gradFill>
              <a:gsLst>
                <a:gs pos="92000">
                  <a:srgbClr val="2F70AB"/>
                </a:gs>
                <a:gs pos="1000">
                  <a:srgbClr val="01438F"/>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Characteristics</a:t>
              </a:r>
              <a:endParaRPr lang="en-US" sz="2000" b="1" dirty="0"/>
            </a:p>
          </p:txBody>
        </p:sp>
      </p:grpSp>
      <p:grpSp>
        <p:nvGrpSpPr>
          <p:cNvPr id="5" name="Group 4">
            <a:extLst>
              <a:ext uri="{FF2B5EF4-FFF2-40B4-BE49-F238E27FC236}">
                <a16:creationId xmlns:a16="http://schemas.microsoft.com/office/drawing/2014/main" id="{DD292A87-98D5-464B-8EA3-714490F778F8}"/>
              </a:ext>
            </a:extLst>
          </p:cNvPr>
          <p:cNvGrpSpPr/>
          <p:nvPr/>
        </p:nvGrpSpPr>
        <p:grpSpPr>
          <a:xfrm>
            <a:off x="6300899" y="3659387"/>
            <a:ext cx="5057059" cy="2983346"/>
            <a:chOff x="6749526" y="3470120"/>
            <a:chExt cx="5057059" cy="2983346"/>
          </a:xfrm>
        </p:grpSpPr>
        <p:sp>
          <p:nvSpPr>
            <p:cNvPr id="14" name="Rectangle 13">
              <a:extLst>
                <a:ext uri="{FF2B5EF4-FFF2-40B4-BE49-F238E27FC236}">
                  <a16:creationId xmlns:a16="http://schemas.microsoft.com/office/drawing/2014/main" id="{76B141FD-A577-4F62-8723-149B0B3900D6}"/>
                </a:ext>
              </a:extLst>
            </p:cNvPr>
            <p:cNvSpPr/>
            <p:nvPr/>
          </p:nvSpPr>
          <p:spPr>
            <a:xfrm>
              <a:off x="6749526" y="4078489"/>
              <a:ext cx="5057059" cy="23749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342900">
                <a:buClr>
                  <a:srgbClr val="0A0090"/>
                </a:buClr>
                <a:buFont typeface="Wingdings" pitchFamily="2" charset="2"/>
                <a:buChar char="§"/>
              </a:pPr>
              <a:r>
                <a:rPr lang="en-US" sz="2400" dirty="0">
                  <a:solidFill>
                    <a:schemeClr val="tx1"/>
                  </a:solidFill>
                </a:rPr>
                <a:t>Time-limited “tracks”</a:t>
              </a:r>
            </a:p>
            <a:p>
              <a:pPr marL="400050" indent="-342900">
                <a:buClr>
                  <a:srgbClr val="0A0090"/>
                </a:buClr>
                <a:buFont typeface="Wingdings" pitchFamily="2" charset="2"/>
                <a:buChar char="§"/>
              </a:pPr>
              <a:r>
                <a:rPr lang="en-US" sz="2400" dirty="0">
                  <a:solidFill>
                    <a:schemeClr val="tx1"/>
                  </a:solidFill>
                </a:rPr>
                <a:t>Teams and Cohorts</a:t>
              </a:r>
            </a:p>
            <a:p>
              <a:pPr marL="400050" lvl="1" indent="-342900">
                <a:buClr>
                  <a:srgbClr val="0A0090"/>
                </a:buClr>
                <a:buFont typeface="Wingdings" pitchFamily="2" charset="2"/>
                <a:buChar char="§"/>
              </a:pPr>
              <a:r>
                <a:rPr lang="en-US" sz="2400" dirty="0">
                  <a:solidFill>
                    <a:schemeClr val="tx1"/>
                  </a:solidFill>
                </a:rPr>
                <a:t>Cooperation and Competition</a:t>
              </a:r>
            </a:p>
            <a:p>
              <a:pPr marL="400050" indent="-342900">
                <a:buClr>
                  <a:srgbClr val="0A0090"/>
                </a:buClr>
                <a:buFont typeface="Wingdings" pitchFamily="2" charset="2"/>
                <a:buChar char="§"/>
              </a:pPr>
              <a:r>
                <a:rPr lang="en-US" sz="2400" dirty="0">
                  <a:solidFill>
                    <a:schemeClr val="tx1"/>
                  </a:solidFill>
                </a:rPr>
                <a:t>More directed management</a:t>
              </a:r>
            </a:p>
            <a:p>
              <a:pPr marL="400050" indent="-342900">
                <a:buClr>
                  <a:srgbClr val="0A0090"/>
                </a:buClr>
                <a:buFont typeface="Wingdings" pitchFamily="2" charset="2"/>
                <a:buChar char="§"/>
              </a:pPr>
              <a:r>
                <a:rPr lang="en-US" sz="2400" dirty="0">
                  <a:solidFill>
                    <a:schemeClr val="tx1"/>
                  </a:solidFill>
                </a:rPr>
                <a:t>Mission-driven evaluation</a:t>
              </a:r>
            </a:p>
          </p:txBody>
        </p:sp>
        <p:sp>
          <p:nvSpPr>
            <p:cNvPr id="15" name="Rectangle 14">
              <a:extLst>
                <a:ext uri="{FF2B5EF4-FFF2-40B4-BE49-F238E27FC236}">
                  <a16:creationId xmlns:a16="http://schemas.microsoft.com/office/drawing/2014/main" id="{F9240117-1823-4862-AC0E-9A3A4659A4EF}"/>
                </a:ext>
              </a:extLst>
            </p:cNvPr>
            <p:cNvSpPr/>
            <p:nvPr/>
          </p:nvSpPr>
          <p:spPr>
            <a:xfrm>
              <a:off x="6749526" y="3470120"/>
              <a:ext cx="5057059" cy="591065"/>
            </a:xfrm>
            <a:prstGeom prst="rect">
              <a:avLst/>
            </a:prstGeom>
            <a:gradFill>
              <a:gsLst>
                <a:gs pos="92000">
                  <a:srgbClr val="2F70AB"/>
                </a:gs>
                <a:gs pos="1000">
                  <a:srgbClr val="01438F"/>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Management</a:t>
              </a:r>
              <a:endParaRPr lang="en-US" sz="2000" b="1" dirty="0"/>
            </a:p>
          </p:txBody>
        </p:sp>
      </p:grpSp>
      <p:sp>
        <p:nvSpPr>
          <p:cNvPr id="12" name="Title 1">
            <a:extLst>
              <a:ext uri="{FF2B5EF4-FFF2-40B4-BE49-F238E27FC236}">
                <a16:creationId xmlns:a16="http://schemas.microsoft.com/office/drawing/2014/main" id="{CF210349-0A57-4DEC-B6D8-E3C36081677A}"/>
              </a:ext>
            </a:extLst>
          </p:cNvPr>
          <p:cNvSpPr txBox="1">
            <a:spLocks/>
          </p:cNvSpPr>
          <p:nvPr/>
        </p:nvSpPr>
        <p:spPr>
          <a:xfrm>
            <a:off x="316451" y="177631"/>
            <a:ext cx="11518232" cy="7568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mn-lt"/>
                <a:cs typeface="Lato Regular"/>
              </a:rPr>
              <a:t>NSF Convergence Accelerator</a:t>
            </a:r>
            <a:endParaRPr lang="en-US" dirty="0">
              <a:latin typeface="+mn-lt"/>
            </a:endParaRPr>
          </a:p>
        </p:txBody>
      </p:sp>
      <p:sp>
        <p:nvSpPr>
          <p:cNvPr id="18" name="TextBox 17">
            <a:extLst>
              <a:ext uri="{FF2B5EF4-FFF2-40B4-BE49-F238E27FC236}">
                <a16:creationId xmlns:a16="http://schemas.microsoft.com/office/drawing/2014/main" id="{9668E261-0A8B-4263-8D45-2EE705FAB93B}"/>
              </a:ext>
            </a:extLst>
          </p:cNvPr>
          <p:cNvSpPr txBox="1"/>
          <p:nvPr/>
        </p:nvSpPr>
        <p:spPr>
          <a:xfrm>
            <a:off x="568963" y="966535"/>
            <a:ext cx="11054076" cy="1246495"/>
          </a:xfrm>
          <a:prstGeom prst="rect">
            <a:avLst/>
          </a:prstGeom>
          <a:noFill/>
        </p:spPr>
        <p:txBody>
          <a:bodyPr wrap="square" rtlCol="0">
            <a:spAutoFit/>
          </a:bodyPr>
          <a:lstStyle/>
          <a:p>
            <a:pPr marL="9260" algn="ctr" defTabSz="609535">
              <a:lnSpc>
                <a:spcPts val="3000"/>
              </a:lnSpc>
              <a:buClr>
                <a:srgbClr val="000090"/>
              </a:buClr>
              <a:defRPr/>
            </a:pPr>
            <a:r>
              <a:rPr lang="en-US" sz="2800" b="1" dirty="0">
                <a:solidFill>
                  <a:prstClr val="black"/>
                </a:solidFill>
                <a:latin typeface="Calibri"/>
                <a:ea typeface="Arial" charset="0"/>
                <a:cs typeface="Arial" charset="0"/>
              </a:rPr>
              <a:t>WHY: </a:t>
            </a:r>
            <a:r>
              <a:rPr lang="en-US" sz="2800" dirty="0">
                <a:solidFill>
                  <a:prstClr val="black"/>
                </a:solidFill>
                <a:latin typeface="Calibri"/>
                <a:ea typeface="Arial" charset="0"/>
                <a:cs typeface="Arial" charset="0"/>
              </a:rPr>
              <a:t>Le</a:t>
            </a:r>
            <a:r>
              <a:rPr lang="en-US" sz="2800" dirty="0" err="1">
                <a:solidFill>
                  <a:prstClr val="black"/>
                </a:solidFill>
                <a:latin typeface="Calibri"/>
                <a:cs typeface="Arial" charset="0"/>
              </a:rPr>
              <a:t>verage</a:t>
            </a:r>
            <a:r>
              <a:rPr lang="en-US" sz="2800" dirty="0">
                <a:solidFill>
                  <a:prstClr val="black"/>
                </a:solidFill>
                <a:latin typeface="Calibri"/>
                <a:cs typeface="Arial" charset="0"/>
              </a:rPr>
              <a:t> the science across all fields of NSF research to </a:t>
            </a:r>
            <a:r>
              <a:rPr lang="en-US" sz="2800" dirty="0"/>
              <a:t>produce outcomes in an accelerated timeframe, with streamlined operations allowing for nimbleness to support the most innovative results</a:t>
            </a:r>
            <a:endParaRPr lang="en-US" sz="2800" dirty="0">
              <a:solidFill>
                <a:prstClr val="black"/>
              </a:solidFill>
              <a:latin typeface="Calibri"/>
              <a:ea typeface="Arial" charset="0"/>
              <a:cs typeface="Arial" charset="0"/>
            </a:endParaRPr>
          </a:p>
        </p:txBody>
      </p:sp>
      <p:sp>
        <p:nvSpPr>
          <p:cNvPr id="3" name="Slide Number Placeholder 2">
            <a:extLst>
              <a:ext uri="{FF2B5EF4-FFF2-40B4-BE49-F238E27FC236}">
                <a16:creationId xmlns:a16="http://schemas.microsoft.com/office/drawing/2014/main" id="{E4C68C6B-ECAD-4419-BEBF-1E42BDB76DE8}"/>
              </a:ext>
            </a:extLst>
          </p:cNvPr>
          <p:cNvSpPr>
            <a:spLocks noGrp="1"/>
          </p:cNvSpPr>
          <p:nvPr>
            <p:ph type="sldNum" sz="quarter" idx="12"/>
          </p:nvPr>
        </p:nvSpPr>
        <p:spPr>
          <a:xfrm>
            <a:off x="8319654" y="6536467"/>
            <a:ext cx="2743200" cy="365125"/>
          </a:xfrm>
        </p:spPr>
        <p:txBody>
          <a:bodyPr/>
          <a:lstStyle/>
          <a:p>
            <a:fld id="{8F4BEAD3-91E3-4FFC-B7DC-935959D17485}" type="slidenum">
              <a:rPr lang="en-US" smtClean="0"/>
              <a:pPr/>
              <a:t>5</a:t>
            </a:fld>
            <a:endParaRPr lang="en-US" dirty="0"/>
          </a:p>
        </p:txBody>
      </p:sp>
    </p:spTree>
    <p:extLst>
      <p:ext uri="{BB962C8B-B14F-4D97-AF65-F5344CB8AC3E}">
        <p14:creationId xmlns:p14="http://schemas.microsoft.com/office/powerpoint/2010/main" val="648534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09B8C-7CD4-D045-9F8A-913383EB21B0}"/>
              </a:ext>
            </a:extLst>
          </p:cNvPr>
          <p:cNvSpPr>
            <a:spLocks noGrp="1"/>
          </p:cNvSpPr>
          <p:nvPr>
            <p:ph type="title"/>
          </p:nvPr>
        </p:nvSpPr>
        <p:spPr/>
        <p:txBody>
          <a:bodyPr/>
          <a:lstStyle/>
          <a:p>
            <a:r>
              <a:rPr lang="en-US" dirty="0"/>
              <a:t>Convergence Accelerator Pilot Tracks</a:t>
            </a:r>
          </a:p>
        </p:txBody>
      </p:sp>
      <p:sp>
        <p:nvSpPr>
          <p:cNvPr id="3" name="Content Placeholder 2">
            <a:extLst>
              <a:ext uri="{FF2B5EF4-FFF2-40B4-BE49-F238E27FC236}">
                <a16:creationId xmlns:a16="http://schemas.microsoft.com/office/drawing/2014/main" id="{2C6A793E-68A0-8644-B5FC-9A879BF405A4}"/>
              </a:ext>
            </a:extLst>
          </p:cNvPr>
          <p:cNvSpPr>
            <a:spLocks noGrp="1"/>
          </p:cNvSpPr>
          <p:nvPr>
            <p:ph idx="1"/>
          </p:nvPr>
        </p:nvSpPr>
        <p:spPr>
          <a:xfrm>
            <a:off x="838200" y="1825625"/>
            <a:ext cx="10515600" cy="4544582"/>
          </a:xfrm>
        </p:spPr>
        <p:txBody>
          <a:bodyPr>
            <a:normAutofit lnSpcReduction="10000"/>
          </a:bodyPr>
          <a:lstStyle/>
          <a:p>
            <a:r>
              <a:rPr lang="en-US" i="1" dirty="0"/>
              <a:t>Harnessing the Data Revolution </a:t>
            </a:r>
            <a:r>
              <a:rPr lang="en-US" dirty="0"/>
              <a:t>and </a:t>
            </a:r>
            <a:r>
              <a:rPr lang="en-US" i="1" dirty="0"/>
              <a:t>Future of Work at the Human-Technology Frontier</a:t>
            </a:r>
            <a:r>
              <a:rPr lang="en-US" dirty="0"/>
              <a:t>, selected as the track themes for the Pilot</a:t>
            </a:r>
          </a:p>
          <a:p>
            <a:r>
              <a:rPr lang="en-US" u="sng" dirty="0"/>
              <a:t>Open Knowledge Network </a:t>
            </a:r>
            <a:r>
              <a:rPr lang="en-US" dirty="0"/>
              <a:t>and </a:t>
            </a:r>
            <a:r>
              <a:rPr lang="en-US" u="sng" dirty="0"/>
              <a:t>AI and Future Work</a:t>
            </a:r>
            <a:r>
              <a:rPr lang="en-US" dirty="0"/>
              <a:t>, selected as the track topics </a:t>
            </a:r>
          </a:p>
          <a:p>
            <a:r>
              <a:rPr lang="en-US" dirty="0"/>
              <a:t>Choosing track topics</a:t>
            </a:r>
          </a:p>
          <a:p>
            <a:pPr lvl="1"/>
            <a:r>
              <a:rPr lang="en-US" dirty="0"/>
              <a:t>Use-inspired research; require convergence, i.e. strong </a:t>
            </a:r>
            <a:r>
              <a:rPr lang="en-US" dirty="0" err="1"/>
              <a:t>multidisciplinarity</a:t>
            </a:r>
            <a:r>
              <a:rPr lang="en-US" dirty="0"/>
              <a:t>; national priority areas; doable within the NSF CA format (6 months planning; 2 years of implementation)</a:t>
            </a:r>
          </a:p>
          <a:p>
            <a:r>
              <a:rPr lang="en-US" dirty="0"/>
              <a:t>Research Concept Outlines (RCOs)</a:t>
            </a:r>
          </a:p>
          <a:p>
            <a:pPr lvl="1"/>
            <a:r>
              <a:rPr lang="en-US" dirty="0"/>
              <a:t>Community is invited to submit 2-page RCOs about their track ideas. </a:t>
            </a:r>
          </a:p>
          <a:p>
            <a:pPr lvl="1"/>
            <a:r>
              <a:rPr lang="en-US" dirty="0"/>
              <a:t>RCOs are reviewed, and teams are invited to submit Phase I planning proposals based on the RCOs.</a:t>
            </a:r>
          </a:p>
        </p:txBody>
      </p:sp>
      <p:sp>
        <p:nvSpPr>
          <p:cNvPr id="4" name="Slide Number Placeholder 2">
            <a:extLst>
              <a:ext uri="{FF2B5EF4-FFF2-40B4-BE49-F238E27FC236}">
                <a16:creationId xmlns:a16="http://schemas.microsoft.com/office/drawing/2014/main" id="{F5B43A28-59FC-4C45-8CE8-EEEEA22DBF1B}"/>
              </a:ext>
            </a:extLst>
          </p:cNvPr>
          <p:cNvSpPr>
            <a:spLocks noGrp="1"/>
          </p:cNvSpPr>
          <p:nvPr>
            <p:ph type="sldNum" sz="quarter" idx="12"/>
          </p:nvPr>
        </p:nvSpPr>
        <p:spPr>
          <a:xfrm>
            <a:off x="8610600" y="6370207"/>
            <a:ext cx="2743200" cy="365125"/>
          </a:xfrm>
        </p:spPr>
        <p:txBody>
          <a:bodyPr/>
          <a:lstStyle/>
          <a:p>
            <a:fld id="{47EA3418-1666-B54F-8418-4087594E3D3A}" type="slidenum">
              <a:rPr lang="en-US" smtClean="0"/>
              <a:t>6</a:t>
            </a:fld>
            <a:endParaRPr lang="en-US" dirty="0"/>
          </a:p>
        </p:txBody>
      </p:sp>
    </p:spTree>
    <p:extLst>
      <p:ext uri="{BB962C8B-B14F-4D97-AF65-F5344CB8AC3E}">
        <p14:creationId xmlns:p14="http://schemas.microsoft.com/office/powerpoint/2010/main" val="1750865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E9EF1-7F63-4F19-95D9-1C82C656AB7B}"/>
              </a:ext>
            </a:extLst>
          </p:cNvPr>
          <p:cNvSpPr>
            <a:spLocks noGrp="1"/>
          </p:cNvSpPr>
          <p:nvPr>
            <p:ph type="title"/>
          </p:nvPr>
        </p:nvSpPr>
        <p:spPr>
          <a:xfrm>
            <a:off x="520824" y="265666"/>
            <a:ext cx="7141454" cy="1164946"/>
          </a:xfrm>
        </p:spPr>
        <p:txBody>
          <a:bodyPr>
            <a:noAutofit/>
          </a:bodyPr>
          <a:lstStyle/>
          <a:p>
            <a:r>
              <a:rPr lang="en-US" dirty="0"/>
              <a:t>Tracks for 2019 CA Pilot</a:t>
            </a:r>
          </a:p>
        </p:txBody>
      </p:sp>
      <p:sp>
        <p:nvSpPr>
          <p:cNvPr id="4" name="Slide Number Placeholder 3">
            <a:extLst>
              <a:ext uri="{FF2B5EF4-FFF2-40B4-BE49-F238E27FC236}">
                <a16:creationId xmlns:a16="http://schemas.microsoft.com/office/drawing/2014/main" id="{65F23419-B350-4615-88B3-37A3CC6DB369}"/>
              </a:ext>
            </a:extLst>
          </p:cNvPr>
          <p:cNvSpPr>
            <a:spLocks noGrp="1"/>
          </p:cNvSpPr>
          <p:nvPr>
            <p:ph type="sldNum" sz="quarter" idx="12"/>
          </p:nvPr>
        </p:nvSpPr>
        <p:spPr/>
        <p:txBody>
          <a:bodyPr/>
          <a:lstStyle/>
          <a:p>
            <a:fld id="{8F4BEAD3-91E3-4FFC-B7DC-935959D17485}" type="slidenum">
              <a:rPr lang="en-US" smtClean="0"/>
              <a:pPr/>
              <a:t>7</a:t>
            </a:fld>
            <a:endParaRPr lang="en-US"/>
          </a:p>
        </p:txBody>
      </p:sp>
      <p:sp>
        <p:nvSpPr>
          <p:cNvPr id="32" name="TextBox 31">
            <a:extLst>
              <a:ext uri="{FF2B5EF4-FFF2-40B4-BE49-F238E27FC236}">
                <a16:creationId xmlns:a16="http://schemas.microsoft.com/office/drawing/2014/main" id="{274240A8-275C-428E-9F6C-D560073F2F08}"/>
              </a:ext>
            </a:extLst>
          </p:cNvPr>
          <p:cNvSpPr txBox="1"/>
          <p:nvPr/>
        </p:nvSpPr>
        <p:spPr>
          <a:xfrm>
            <a:off x="1994928" y="1531835"/>
            <a:ext cx="9280776" cy="1231106"/>
          </a:xfrm>
          <a:prstGeom prst="rect">
            <a:avLst/>
          </a:prstGeom>
          <a:noFill/>
        </p:spPr>
        <p:txBody>
          <a:bodyPr wrap="square" rtlCol="0">
            <a:spAutoFit/>
          </a:bodyPr>
          <a:lstStyle/>
          <a:p>
            <a:r>
              <a:rPr lang="en-US" sz="2000" b="1" dirty="0"/>
              <a:t>Track A1</a:t>
            </a:r>
          </a:p>
          <a:p>
            <a:pPr>
              <a:tabLst>
                <a:tab pos="227008" algn="l"/>
              </a:tabLst>
            </a:pPr>
            <a:r>
              <a:rPr lang="en-US" dirty="0"/>
              <a:t>	</a:t>
            </a:r>
            <a:r>
              <a:rPr lang="en-US" b="1" dirty="0"/>
              <a:t>Goal</a:t>
            </a:r>
            <a:r>
              <a:rPr lang="en-US" dirty="0"/>
              <a:t>: Enhancing scientific data discovery and use </a:t>
            </a:r>
          </a:p>
          <a:p>
            <a:pPr>
              <a:tabLst>
                <a:tab pos="227008" algn="l"/>
              </a:tabLst>
            </a:pPr>
            <a:r>
              <a:rPr lang="en-US" dirty="0"/>
              <a:t>	</a:t>
            </a:r>
            <a:r>
              <a:rPr lang="en-US" b="1" dirty="0"/>
              <a:t>Track</a:t>
            </a:r>
            <a:r>
              <a:rPr lang="en-US" dirty="0"/>
              <a:t>: Open Knowledge Networks </a:t>
            </a:r>
          </a:p>
          <a:p>
            <a:pPr>
              <a:tabLst>
                <a:tab pos="227008" algn="l"/>
              </a:tabLst>
            </a:pPr>
            <a:r>
              <a:rPr lang="en-US" dirty="0"/>
              <a:t>	</a:t>
            </a:r>
            <a:r>
              <a:rPr lang="en-US" b="1" dirty="0"/>
              <a:t>Big Idea</a:t>
            </a:r>
            <a:r>
              <a:rPr lang="en-US" dirty="0"/>
              <a:t>: Harnessing the Data Revolution</a:t>
            </a:r>
          </a:p>
        </p:txBody>
      </p:sp>
      <p:sp>
        <p:nvSpPr>
          <p:cNvPr id="38" name="TextBox 37">
            <a:extLst>
              <a:ext uri="{FF2B5EF4-FFF2-40B4-BE49-F238E27FC236}">
                <a16:creationId xmlns:a16="http://schemas.microsoft.com/office/drawing/2014/main" id="{4AC514F5-F070-474F-AAC4-019E60E74F64}"/>
              </a:ext>
            </a:extLst>
          </p:cNvPr>
          <p:cNvSpPr txBox="1"/>
          <p:nvPr/>
        </p:nvSpPr>
        <p:spPr>
          <a:xfrm>
            <a:off x="2018077" y="3138848"/>
            <a:ext cx="9280776" cy="1231106"/>
          </a:xfrm>
          <a:prstGeom prst="rect">
            <a:avLst/>
          </a:prstGeom>
          <a:noFill/>
        </p:spPr>
        <p:txBody>
          <a:bodyPr wrap="square" rtlCol="0">
            <a:spAutoFit/>
          </a:bodyPr>
          <a:lstStyle/>
          <a:p>
            <a:r>
              <a:rPr lang="en-US" sz="2000" b="1" dirty="0"/>
              <a:t>Track B1</a:t>
            </a:r>
          </a:p>
          <a:p>
            <a:pPr>
              <a:tabLst>
                <a:tab pos="227008" algn="l"/>
              </a:tabLst>
            </a:pPr>
            <a:r>
              <a:rPr lang="en-US" dirty="0"/>
              <a:t>	</a:t>
            </a:r>
            <a:r>
              <a:rPr lang="en-US" b="1" dirty="0"/>
              <a:t>Goal</a:t>
            </a:r>
            <a:r>
              <a:rPr lang="en-US" dirty="0"/>
              <a:t>: Connecting, retraining and reskilling for jobs using AI </a:t>
            </a:r>
          </a:p>
          <a:p>
            <a:pPr>
              <a:tabLst>
                <a:tab pos="227008" algn="l"/>
              </a:tabLst>
            </a:pPr>
            <a:r>
              <a:rPr lang="en-US" dirty="0"/>
              <a:t>	</a:t>
            </a:r>
            <a:r>
              <a:rPr lang="en-US" b="1" dirty="0"/>
              <a:t>Track</a:t>
            </a:r>
            <a:r>
              <a:rPr lang="en-US" dirty="0"/>
              <a:t>: AI &amp; Future Jobs </a:t>
            </a:r>
          </a:p>
          <a:p>
            <a:pPr>
              <a:tabLst>
                <a:tab pos="227008" algn="l"/>
              </a:tabLst>
            </a:pPr>
            <a:r>
              <a:rPr lang="en-US" dirty="0"/>
              <a:t>	</a:t>
            </a:r>
            <a:r>
              <a:rPr lang="en-US" b="1" dirty="0"/>
              <a:t>Big Idea</a:t>
            </a:r>
            <a:r>
              <a:rPr lang="en-US" dirty="0"/>
              <a:t>: Future of Work at the Human Technology Frontier</a:t>
            </a:r>
          </a:p>
        </p:txBody>
      </p:sp>
      <p:sp>
        <p:nvSpPr>
          <p:cNvPr id="39" name="TextBox 38">
            <a:extLst>
              <a:ext uri="{FF2B5EF4-FFF2-40B4-BE49-F238E27FC236}">
                <a16:creationId xmlns:a16="http://schemas.microsoft.com/office/drawing/2014/main" id="{D916D0AB-FAF0-46DC-8557-8C9C6A52A0A1}"/>
              </a:ext>
            </a:extLst>
          </p:cNvPr>
          <p:cNvSpPr txBox="1"/>
          <p:nvPr/>
        </p:nvSpPr>
        <p:spPr>
          <a:xfrm>
            <a:off x="2018076" y="4710246"/>
            <a:ext cx="9280776" cy="1231106"/>
          </a:xfrm>
          <a:prstGeom prst="rect">
            <a:avLst/>
          </a:prstGeom>
          <a:noFill/>
        </p:spPr>
        <p:txBody>
          <a:bodyPr wrap="square" rtlCol="0">
            <a:spAutoFit/>
          </a:bodyPr>
          <a:lstStyle/>
          <a:p>
            <a:r>
              <a:rPr lang="en-US" sz="2000" b="1" dirty="0"/>
              <a:t>Track B2</a:t>
            </a:r>
          </a:p>
          <a:p>
            <a:pPr>
              <a:tabLst>
                <a:tab pos="227008" algn="l"/>
              </a:tabLst>
            </a:pPr>
            <a:r>
              <a:rPr lang="en-US" dirty="0"/>
              <a:t>	</a:t>
            </a:r>
            <a:r>
              <a:rPr lang="en-US" b="1" dirty="0"/>
              <a:t>Goal</a:t>
            </a:r>
            <a:r>
              <a:rPr lang="en-US" dirty="0"/>
              <a:t>: Building STEM talent in a changing workplace </a:t>
            </a:r>
          </a:p>
          <a:p>
            <a:pPr>
              <a:tabLst>
                <a:tab pos="227008" algn="l"/>
              </a:tabLst>
            </a:pPr>
            <a:r>
              <a:rPr lang="en-US" dirty="0"/>
              <a:t>	</a:t>
            </a:r>
            <a:r>
              <a:rPr lang="en-US" b="1" dirty="0"/>
              <a:t>Track</a:t>
            </a:r>
            <a:r>
              <a:rPr lang="en-US" dirty="0"/>
              <a:t>: National Talent Ecosystem </a:t>
            </a:r>
          </a:p>
          <a:p>
            <a:pPr>
              <a:tabLst>
                <a:tab pos="227008" algn="l"/>
              </a:tabLst>
            </a:pPr>
            <a:r>
              <a:rPr lang="en-US" dirty="0"/>
              <a:t>	</a:t>
            </a:r>
            <a:r>
              <a:rPr lang="en-US" b="1" dirty="0"/>
              <a:t>Big Idea</a:t>
            </a:r>
            <a:r>
              <a:rPr lang="en-US" dirty="0"/>
              <a:t>: Future of Work at the Human Technology Frontier</a:t>
            </a:r>
          </a:p>
        </p:txBody>
      </p:sp>
      <p:sp>
        <p:nvSpPr>
          <p:cNvPr id="3" name="TextBox 2">
            <a:extLst>
              <a:ext uri="{FF2B5EF4-FFF2-40B4-BE49-F238E27FC236}">
                <a16:creationId xmlns:a16="http://schemas.microsoft.com/office/drawing/2014/main" id="{13CF3C5B-7AA7-41B9-B3BB-EE26B84CA88D}"/>
              </a:ext>
            </a:extLst>
          </p:cNvPr>
          <p:cNvSpPr txBox="1"/>
          <p:nvPr/>
        </p:nvSpPr>
        <p:spPr>
          <a:xfrm>
            <a:off x="7982134" y="664589"/>
            <a:ext cx="3891272" cy="2585323"/>
          </a:xfrm>
          <a:prstGeom prst="rect">
            <a:avLst/>
          </a:prstGeom>
          <a:noFill/>
        </p:spPr>
        <p:txBody>
          <a:bodyPr wrap="square" rtlCol="0">
            <a:spAutoFit/>
          </a:bodyPr>
          <a:lstStyle/>
          <a:p>
            <a:r>
              <a:rPr lang="en-US" b="1" u="sng" dirty="0"/>
              <a:t>Vertical</a:t>
            </a:r>
            <a:r>
              <a:rPr lang="en-US" dirty="0"/>
              <a:t>: Challenges </a:t>
            </a:r>
            <a:r>
              <a:rPr lang="en-US" i="1" dirty="0"/>
              <a:t>specific to different topical domains </a:t>
            </a:r>
            <a:r>
              <a:rPr lang="en-US" dirty="0"/>
              <a:t>such as geosciences, education, smart health, finance, and manufacturing.</a:t>
            </a:r>
          </a:p>
          <a:p>
            <a:endParaRPr lang="en-US" dirty="0"/>
          </a:p>
          <a:p>
            <a:r>
              <a:rPr lang="en-US" b="1" u="sng" dirty="0"/>
              <a:t>Horizontal</a:t>
            </a:r>
            <a:r>
              <a:rPr lang="en-US" dirty="0"/>
              <a:t>: Challenges that </a:t>
            </a:r>
            <a:r>
              <a:rPr lang="en-US" i="1" dirty="0"/>
              <a:t>apply to all domains,</a:t>
            </a:r>
            <a:r>
              <a:rPr lang="en-US" dirty="0"/>
              <a:t> such as developing the underlying representation of facts or developing secured access capabilities.</a:t>
            </a:r>
          </a:p>
        </p:txBody>
      </p:sp>
      <p:cxnSp>
        <p:nvCxnSpPr>
          <p:cNvPr id="9" name="Straight Connector 8">
            <a:extLst>
              <a:ext uri="{FF2B5EF4-FFF2-40B4-BE49-F238E27FC236}">
                <a16:creationId xmlns:a16="http://schemas.microsoft.com/office/drawing/2014/main" id="{6C35465C-42A1-4288-A958-DCCA006C1D1D}"/>
              </a:ext>
            </a:extLst>
          </p:cNvPr>
          <p:cNvCxnSpPr/>
          <p:nvPr/>
        </p:nvCxnSpPr>
        <p:spPr>
          <a:xfrm flipH="1">
            <a:off x="6986127" y="663219"/>
            <a:ext cx="996696" cy="129579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1BED81D-8780-42F3-977E-0809AACDCA13}"/>
              </a:ext>
            </a:extLst>
          </p:cNvPr>
          <p:cNvCxnSpPr/>
          <p:nvPr/>
        </p:nvCxnSpPr>
        <p:spPr>
          <a:xfrm flipH="1" flipV="1">
            <a:off x="6986127" y="1959010"/>
            <a:ext cx="996696" cy="1255841"/>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5B3F835-EC7B-2D4E-AF7C-CB7AD7180B1B}"/>
              </a:ext>
            </a:extLst>
          </p:cNvPr>
          <p:cNvGrpSpPr/>
          <p:nvPr/>
        </p:nvGrpSpPr>
        <p:grpSpPr>
          <a:xfrm>
            <a:off x="590309" y="1610013"/>
            <a:ext cx="1342663" cy="1210728"/>
            <a:chOff x="914400" y="1821839"/>
            <a:chExt cx="3023295" cy="2824302"/>
          </a:xfrm>
        </p:grpSpPr>
        <p:sp>
          <p:nvSpPr>
            <p:cNvPr id="47" name="Rectangle 46">
              <a:extLst>
                <a:ext uri="{FF2B5EF4-FFF2-40B4-BE49-F238E27FC236}">
                  <a16:creationId xmlns:a16="http://schemas.microsoft.com/office/drawing/2014/main" id="{BE2F857F-9F90-A149-B5FB-5C07890D5075}"/>
                </a:ext>
              </a:extLst>
            </p:cNvPr>
            <p:cNvSpPr/>
            <p:nvPr/>
          </p:nvSpPr>
          <p:spPr>
            <a:xfrm>
              <a:off x="914400" y="1821839"/>
              <a:ext cx="2948683" cy="28243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0C08CCFE-912B-4142-839F-10626FCF3E59}"/>
                </a:ext>
              </a:extLst>
            </p:cNvPr>
            <p:cNvSpPr/>
            <p:nvPr/>
          </p:nvSpPr>
          <p:spPr>
            <a:xfrm>
              <a:off x="914400" y="1821839"/>
              <a:ext cx="2948683" cy="949770"/>
            </a:xfrm>
            <a:prstGeom prst="rect">
              <a:avLst/>
            </a:prstGeom>
            <a:gradFill>
              <a:gsLst>
                <a:gs pos="92000">
                  <a:srgbClr val="2F70AB"/>
                </a:gs>
                <a:gs pos="1000">
                  <a:srgbClr val="01438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Open Knowledge Network</a:t>
              </a:r>
            </a:p>
          </p:txBody>
        </p:sp>
        <p:grpSp>
          <p:nvGrpSpPr>
            <p:cNvPr id="49" name="Group 48">
              <a:extLst>
                <a:ext uri="{FF2B5EF4-FFF2-40B4-BE49-F238E27FC236}">
                  <a16:creationId xmlns:a16="http://schemas.microsoft.com/office/drawing/2014/main" id="{951A0544-ECF9-FD4A-9FAA-606C036E6D4A}"/>
                </a:ext>
              </a:extLst>
            </p:cNvPr>
            <p:cNvGrpSpPr/>
            <p:nvPr/>
          </p:nvGrpSpPr>
          <p:grpSpPr>
            <a:xfrm>
              <a:off x="1072924" y="2950974"/>
              <a:ext cx="2864771" cy="1590772"/>
              <a:chOff x="6406196" y="2172409"/>
              <a:chExt cx="5563631" cy="3082358"/>
            </a:xfrm>
          </p:grpSpPr>
          <p:pic>
            <p:nvPicPr>
              <p:cNvPr id="50" name="Picture 49">
                <a:extLst>
                  <a:ext uri="{FF2B5EF4-FFF2-40B4-BE49-F238E27FC236}">
                    <a16:creationId xmlns:a16="http://schemas.microsoft.com/office/drawing/2014/main" id="{B8B0953E-9448-F343-9EC1-7997DE93B7EA}"/>
                  </a:ext>
                </a:extLst>
              </p:cNvPr>
              <p:cNvPicPr>
                <a:picLocks noChangeAspect="1"/>
              </p:cNvPicPr>
              <p:nvPr/>
            </p:nvPicPr>
            <p:blipFill>
              <a:blip r:embed="rId3"/>
              <a:stretch>
                <a:fillRect/>
              </a:stretch>
            </p:blipFill>
            <p:spPr>
              <a:xfrm>
                <a:off x="6954753" y="3970460"/>
                <a:ext cx="920073" cy="237480"/>
              </a:xfrm>
              <a:prstGeom prst="rect">
                <a:avLst/>
              </a:prstGeom>
            </p:spPr>
          </p:pic>
          <p:pic>
            <p:nvPicPr>
              <p:cNvPr id="51" name="Picture 8" descr="Image result for server cartoon">
                <a:extLst>
                  <a:ext uri="{FF2B5EF4-FFF2-40B4-BE49-F238E27FC236}">
                    <a16:creationId xmlns:a16="http://schemas.microsoft.com/office/drawing/2014/main" id="{CF9E1E7D-4BAC-7447-B9C2-58F134DEEE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8511" y="3199200"/>
                <a:ext cx="292559" cy="68316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a:extLst>
                  <a:ext uri="{FF2B5EF4-FFF2-40B4-BE49-F238E27FC236}">
                    <a16:creationId xmlns:a16="http://schemas.microsoft.com/office/drawing/2014/main" id="{309DF91F-13B8-A245-A102-5A040F31E1D5}"/>
                  </a:ext>
                </a:extLst>
              </p:cNvPr>
              <p:cNvPicPr>
                <a:picLocks noChangeAspect="1"/>
              </p:cNvPicPr>
              <p:nvPr/>
            </p:nvPicPr>
            <p:blipFill>
              <a:blip r:embed="rId5"/>
              <a:stretch>
                <a:fillRect/>
              </a:stretch>
            </p:blipFill>
            <p:spPr>
              <a:xfrm>
                <a:off x="8487660" y="3970460"/>
                <a:ext cx="877349" cy="318039"/>
              </a:xfrm>
              <a:prstGeom prst="rect">
                <a:avLst/>
              </a:prstGeom>
            </p:spPr>
          </p:pic>
          <p:pic>
            <p:nvPicPr>
              <p:cNvPr id="53" name="Picture 8" descr="Image result for server cartoon">
                <a:extLst>
                  <a:ext uri="{FF2B5EF4-FFF2-40B4-BE49-F238E27FC236}">
                    <a16:creationId xmlns:a16="http://schemas.microsoft.com/office/drawing/2014/main" id="{42130AB6-CB97-C040-A1FB-EC30440910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80056" y="3199200"/>
                <a:ext cx="292559" cy="68316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a:extLst>
                  <a:ext uri="{FF2B5EF4-FFF2-40B4-BE49-F238E27FC236}">
                    <a16:creationId xmlns:a16="http://schemas.microsoft.com/office/drawing/2014/main" id="{68549BDE-234D-2D47-BE0A-5EADFA8EE832}"/>
                  </a:ext>
                </a:extLst>
              </p:cNvPr>
              <p:cNvPicPr>
                <a:picLocks noChangeAspect="1"/>
              </p:cNvPicPr>
              <p:nvPr/>
            </p:nvPicPr>
            <p:blipFill>
              <a:blip r:embed="rId6"/>
              <a:stretch>
                <a:fillRect/>
              </a:stretch>
            </p:blipFill>
            <p:spPr>
              <a:xfrm>
                <a:off x="9864257" y="4016921"/>
                <a:ext cx="895525" cy="223881"/>
              </a:xfrm>
              <a:prstGeom prst="rect">
                <a:avLst/>
              </a:prstGeom>
            </p:spPr>
          </p:pic>
          <p:pic>
            <p:nvPicPr>
              <p:cNvPr id="55" name="Picture 8" descr="Image result for server cartoon">
                <a:extLst>
                  <a:ext uri="{FF2B5EF4-FFF2-40B4-BE49-F238E27FC236}">
                    <a16:creationId xmlns:a16="http://schemas.microsoft.com/office/drawing/2014/main" id="{4C82215B-DD9E-0E4F-929F-363B19D3EF4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11709" y="3226091"/>
                <a:ext cx="292559" cy="68316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a:extLst>
                  <a:ext uri="{FF2B5EF4-FFF2-40B4-BE49-F238E27FC236}">
                    <a16:creationId xmlns:a16="http://schemas.microsoft.com/office/drawing/2014/main" id="{91956BEF-E251-2B4A-8C41-04D0D351347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69916" y="4361692"/>
                <a:ext cx="744053" cy="747942"/>
              </a:xfrm>
              <a:prstGeom prst="rect">
                <a:avLst/>
              </a:prstGeom>
            </p:spPr>
          </p:pic>
          <p:pic>
            <p:nvPicPr>
              <p:cNvPr id="57" name="Picture 8" descr="Image result for server cartoon">
                <a:extLst>
                  <a:ext uri="{FF2B5EF4-FFF2-40B4-BE49-F238E27FC236}">
                    <a16:creationId xmlns:a16="http://schemas.microsoft.com/office/drawing/2014/main" id="{CF090D71-D33F-C846-B119-67CFA618EC6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5662" y="3628877"/>
                <a:ext cx="292559" cy="683165"/>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Image result for doe logo">
                <a:extLst>
                  <a:ext uri="{FF2B5EF4-FFF2-40B4-BE49-F238E27FC236}">
                    <a16:creationId xmlns:a16="http://schemas.microsoft.com/office/drawing/2014/main" id="{35E95B45-BB16-ED44-A049-5A7A3DFB616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58602" y="4413168"/>
                <a:ext cx="650147" cy="650147"/>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Image result for server cartoon">
                <a:extLst>
                  <a:ext uri="{FF2B5EF4-FFF2-40B4-BE49-F238E27FC236}">
                    <a16:creationId xmlns:a16="http://schemas.microsoft.com/office/drawing/2014/main" id="{E050EE60-9505-AB47-874B-CB176D6ED7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37394" y="3626673"/>
                <a:ext cx="292559" cy="683165"/>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a:extLst>
                  <a:ext uri="{FF2B5EF4-FFF2-40B4-BE49-F238E27FC236}">
                    <a16:creationId xmlns:a16="http://schemas.microsoft.com/office/drawing/2014/main" id="{5FB18834-3474-2E49-B7FE-F55AB90FFDA6}"/>
                  </a:ext>
                </a:extLst>
              </p:cNvPr>
              <p:cNvPicPr>
                <a:picLocks noChangeAspect="1"/>
              </p:cNvPicPr>
              <p:nvPr/>
            </p:nvPicPr>
            <p:blipFill>
              <a:blip r:embed="rId9"/>
              <a:stretch>
                <a:fillRect/>
              </a:stretch>
            </p:blipFill>
            <p:spPr>
              <a:xfrm>
                <a:off x="6406196" y="4380101"/>
                <a:ext cx="715009" cy="623232"/>
              </a:xfrm>
              <a:prstGeom prst="rect">
                <a:avLst/>
              </a:prstGeom>
            </p:spPr>
          </p:pic>
          <p:pic>
            <p:nvPicPr>
              <p:cNvPr id="61" name="Picture 8" descr="Image result for server cartoon">
                <a:extLst>
                  <a:ext uri="{FF2B5EF4-FFF2-40B4-BE49-F238E27FC236}">
                    <a16:creationId xmlns:a16="http://schemas.microsoft.com/office/drawing/2014/main" id="{D9B9BC09-1901-1245-AD7A-FFE34EBDD8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9034" y="3628877"/>
                <a:ext cx="292559" cy="683165"/>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8" descr="Image result for server cartoon">
                <a:extLst>
                  <a:ext uri="{FF2B5EF4-FFF2-40B4-BE49-F238E27FC236}">
                    <a16:creationId xmlns:a16="http://schemas.microsoft.com/office/drawing/2014/main" id="{69130551-A7BB-9949-B8D7-AD63D87EEE8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3700" y="3605334"/>
                <a:ext cx="292559" cy="683165"/>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id="{E2C3E47F-520F-0043-8FDF-FEF029391C2A}"/>
                  </a:ext>
                </a:extLst>
              </p:cNvPr>
              <p:cNvSpPr txBox="1"/>
              <p:nvPr/>
            </p:nvSpPr>
            <p:spPr>
              <a:xfrm>
                <a:off x="10149967" y="4420075"/>
                <a:ext cx="1819860" cy="834692"/>
              </a:xfrm>
              <a:prstGeom prst="rect">
                <a:avLst/>
              </a:prstGeom>
              <a:noFill/>
            </p:spPr>
            <p:txBody>
              <a:bodyPr wrap="square" rtlCol="0">
                <a:spAutoFit/>
              </a:bodyPr>
              <a:lstStyle/>
              <a:p>
                <a:pPr algn="ctr"/>
                <a:r>
                  <a:rPr lang="en-US" sz="600" dirty="0"/>
                  <a:t>Others</a:t>
                </a:r>
              </a:p>
            </p:txBody>
          </p:sp>
          <p:cxnSp>
            <p:nvCxnSpPr>
              <p:cNvPr id="64" name="Straight Connector 63">
                <a:extLst>
                  <a:ext uri="{FF2B5EF4-FFF2-40B4-BE49-F238E27FC236}">
                    <a16:creationId xmlns:a16="http://schemas.microsoft.com/office/drawing/2014/main" id="{BB3DF6A3-6A8A-A94A-A3B3-186018D6B996}"/>
                  </a:ext>
                </a:extLst>
              </p:cNvPr>
              <p:cNvCxnSpPr>
                <a:cxnSpLocks/>
              </p:cNvCxnSpPr>
              <p:nvPr/>
            </p:nvCxnSpPr>
            <p:spPr>
              <a:xfrm>
                <a:off x="8926334" y="2811927"/>
                <a:ext cx="0" cy="300597"/>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3901407-7EF6-894E-A49C-8799EC02F169}"/>
                  </a:ext>
                </a:extLst>
              </p:cNvPr>
              <p:cNvCxnSpPr>
                <a:cxnSpLocks/>
              </p:cNvCxnSpPr>
              <p:nvPr/>
            </p:nvCxnSpPr>
            <p:spPr>
              <a:xfrm>
                <a:off x="9573595" y="2811928"/>
                <a:ext cx="10079" cy="72885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BDA13D8-EAA4-734E-BD39-A2379B695F17}"/>
                  </a:ext>
                </a:extLst>
              </p:cNvPr>
              <p:cNvCxnSpPr>
                <a:cxnSpLocks/>
              </p:cNvCxnSpPr>
              <p:nvPr/>
            </p:nvCxnSpPr>
            <p:spPr>
              <a:xfrm>
                <a:off x="10329380" y="2811928"/>
                <a:ext cx="0" cy="364427"/>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149F7F42-4F81-4F48-9546-0B7C059829DF}"/>
                  </a:ext>
                </a:extLst>
              </p:cNvPr>
              <p:cNvCxnSpPr>
                <a:cxnSpLocks/>
              </p:cNvCxnSpPr>
              <p:nvPr/>
            </p:nvCxnSpPr>
            <p:spPr>
              <a:xfrm>
                <a:off x="11059900" y="2823118"/>
                <a:ext cx="0" cy="71766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FC30D91-046F-0641-A0BF-9E051BB60ED1}"/>
                  </a:ext>
                </a:extLst>
              </p:cNvPr>
              <p:cNvCxnSpPr>
                <a:cxnSpLocks/>
              </p:cNvCxnSpPr>
              <p:nvPr/>
            </p:nvCxnSpPr>
            <p:spPr>
              <a:xfrm>
                <a:off x="8141941" y="2839196"/>
                <a:ext cx="0" cy="70158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2E65CC8-D0F5-C446-B8BE-CFF171428F47}"/>
                  </a:ext>
                </a:extLst>
              </p:cNvPr>
              <p:cNvCxnSpPr/>
              <p:nvPr/>
            </p:nvCxnSpPr>
            <p:spPr>
              <a:xfrm>
                <a:off x="7414789" y="2823118"/>
                <a:ext cx="0" cy="300597"/>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7CA60CE-312F-D74C-B82F-E1A552CFF7A2}"/>
                  </a:ext>
                </a:extLst>
              </p:cNvPr>
              <p:cNvCxnSpPr>
                <a:cxnSpLocks/>
              </p:cNvCxnSpPr>
              <p:nvPr/>
            </p:nvCxnSpPr>
            <p:spPr>
              <a:xfrm>
                <a:off x="6763701" y="2811928"/>
                <a:ext cx="0" cy="72885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pic>
            <p:nvPicPr>
              <p:cNvPr id="71" name="Picture 70">
                <a:extLst>
                  <a:ext uri="{FF2B5EF4-FFF2-40B4-BE49-F238E27FC236}">
                    <a16:creationId xmlns:a16="http://schemas.microsoft.com/office/drawing/2014/main" id="{409BF6D7-EB0F-174D-91D1-B99EFC890825}"/>
                  </a:ext>
                </a:extLst>
              </p:cNvPr>
              <p:cNvPicPr>
                <a:picLocks noChangeAspect="1"/>
              </p:cNvPicPr>
              <p:nvPr/>
            </p:nvPicPr>
            <p:blipFill>
              <a:blip r:embed="rId10"/>
              <a:stretch>
                <a:fillRect/>
              </a:stretch>
            </p:blipFill>
            <p:spPr>
              <a:xfrm>
                <a:off x="6600318" y="2172409"/>
                <a:ext cx="4691662" cy="645574"/>
              </a:xfrm>
              <a:prstGeom prst="rect">
                <a:avLst/>
              </a:prstGeom>
            </p:spPr>
          </p:pic>
        </p:grpSp>
      </p:grpSp>
      <p:grpSp>
        <p:nvGrpSpPr>
          <p:cNvPr id="72" name="Group 71">
            <a:extLst>
              <a:ext uri="{FF2B5EF4-FFF2-40B4-BE49-F238E27FC236}">
                <a16:creationId xmlns:a16="http://schemas.microsoft.com/office/drawing/2014/main" id="{C84D4E29-1A00-4547-A53D-B73A7F65A7B1}"/>
              </a:ext>
            </a:extLst>
          </p:cNvPr>
          <p:cNvGrpSpPr/>
          <p:nvPr/>
        </p:nvGrpSpPr>
        <p:grpSpPr>
          <a:xfrm>
            <a:off x="532435" y="4712433"/>
            <a:ext cx="1354239" cy="1331088"/>
            <a:chOff x="8290816" y="1821839"/>
            <a:chExt cx="2948684" cy="2898442"/>
          </a:xfrm>
        </p:grpSpPr>
        <p:sp>
          <p:nvSpPr>
            <p:cNvPr id="73" name="Rectangle 72">
              <a:extLst>
                <a:ext uri="{FF2B5EF4-FFF2-40B4-BE49-F238E27FC236}">
                  <a16:creationId xmlns:a16="http://schemas.microsoft.com/office/drawing/2014/main" id="{44FC1222-D629-B94A-8E35-143A3715E08A}"/>
                </a:ext>
              </a:extLst>
            </p:cNvPr>
            <p:cNvSpPr/>
            <p:nvPr/>
          </p:nvSpPr>
          <p:spPr>
            <a:xfrm>
              <a:off x="8290817" y="1821839"/>
              <a:ext cx="2948683" cy="28984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BF1BF846-88A4-814D-9287-BEF65F299864}"/>
                </a:ext>
              </a:extLst>
            </p:cNvPr>
            <p:cNvSpPr/>
            <p:nvPr/>
          </p:nvSpPr>
          <p:spPr>
            <a:xfrm>
              <a:off x="8290816" y="1826339"/>
              <a:ext cx="2948683" cy="949770"/>
            </a:xfrm>
            <a:prstGeom prst="rect">
              <a:avLst/>
            </a:prstGeom>
            <a:gradFill>
              <a:gsLst>
                <a:gs pos="92000">
                  <a:srgbClr val="2F70AB"/>
                </a:gs>
                <a:gs pos="1000">
                  <a:srgbClr val="01438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National Talent Ecosystem</a:t>
              </a:r>
            </a:p>
          </p:txBody>
        </p:sp>
        <p:pic>
          <p:nvPicPr>
            <p:cNvPr id="75" name="Picture 74">
              <a:extLst>
                <a:ext uri="{FF2B5EF4-FFF2-40B4-BE49-F238E27FC236}">
                  <a16:creationId xmlns:a16="http://schemas.microsoft.com/office/drawing/2014/main" id="{43B71F24-903A-034B-AB8C-10B14FD56658}"/>
                </a:ext>
              </a:extLst>
            </p:cNvPr>
            <p:cNvPicPr>
              <a:picLocks noChangeAspect="1"/>
            </p:cNvPicPr>
            <p:nvPr/>
          </p:nvPicPr>
          <p:blipFill rotWithShape="1">
            <a:blip r:embed="rId11"/>
            <a:srcRect r="4172"/>
            <a:stretch/>
          </p:blipFill>
          <p:spPr>
            <a:xfrm>
              <a:off x="8365246" y="2955546"/>
              <a:ext cx="2766187" cy="1640556"/>
            </a:xfrm>
            <a:prstGeom prst="rect">
              <a:avLst/>
            </a:prstGeom>
          </p:spPr>
        </p:pic>
      </p:grpSp>
      <p:grpSp>
        <p:nvGrpSpPr>
          <p:cNvPr id="76" name="Group 75">
            <a:extLst>
              <a:ext uri="{FF2B5EF4-FFF2-40B4-BE49-F238E27FC236}">
                <a16:creationId xmlns:a16="http://schemas.microsoft.com/office/drawing/2014/main" id="{64E2A578-ECCC-1F44-9248-4A0E34C1FD25}"/>
              </a:ext>
            </a:extLst>
          </p:cNvPr>
          <p:cNvGrpSpPr/>
          <p:nvPr/>
        </p:nvGrpSpPr>
        <p:grpSpPr>
          <a:xfrm>
            <a:off x="567160" y="3161426"/>
            <a:ext cx="1307938" cy="1215342"/>
            <a:chOff x="4621658" y="1821839"/>
            <a:chExt cx="2948683" cy="2861373"/>
          </a:xfrm>
        </p:grpSpPr>
        <p:sp>
          <p:nvSpPr>
            <p:cNvPr id="77" name="Rectangle 76">
              <a:extLst>
                <a:ext uri="{FF2B5EF4-FFF2-40B4-BE49-F238E27FC236}">
                  <a16:creationId xmlns:a16="http://schemas.microsoft.com/office/drawing/2014/main" id="{68A0F62B-ED12-3648-ACB2-B9CFC30FCAA0}"/>
                </a:ext>
              </a:extLst>
            </p:cNvPr>
            <p:cNvSpPr/>
            <p:nvPr/>
          </p:nvSpPr>
          <p:spPr>
            <a:xfrm>
              <a:off x="4621658" y="1821840"/>
              <a:ext cx="2948683" cy="28613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6146835F-5CD5-5A41-9655-8C18EA743B2D}"/>
                </a:ext>
              </a:extLst>
            </p:cNvPr>
            <p:cNvSpPr/>
            <p:nvPr/>
          </p:nvSpPr>
          <p:spPr>
            <a:xfrm>
              <a:off x="4621658" y="1821839"/>
              <a:ext cx="2948683" cy="949770"/>
            </a:xfrm>
            <a:prstGeom prst="rect">
              <a:avLst/>
            </a:prstGeom>
            <a:gradFill>
              <a:gsLst>
                <a:gs pos="92000">
                  <a:srgbClr val="2F70AB"/>
                </a:gs>
                <a:gs pos="1000">
                  <a:srgbClr val="01438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AI &amp; Future Jobs</a:t>
              </a:r>
            </a:p>
          </p:txBody>
        </p:sp>
        <p:pic>
          <p:nvPicPr>
            <p:cNvPr id="79" name="Picture 78">
              <a:extLst>
                <a:ext uri="{FF2B5EF4-FFF2-40B4-BE49-F238E27FC236}">
                  <a16:creationId xmlns:a16="http://schemas.microsoft.com/office/drawing/2014/main" id="{BDED9E3E-9D18-2341-B9C3-6B60073E0A9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949873" y="2930690"/>
              <a:ext cx="2387378" cy="1591883"/>
            </a:xfrm>
            <a:prstGeom prst="rect">
              <a:avLst/>
            </a:prstGeom>
          </p:spPr>
        </p:pic>
      </p:grpSp>
      <p:sp>
        <p:nvSpPr>
          <p:cNvPr id="5" name="TextBox 4">
            <a:extLst>
              <a:ext uri="{FF2B5EF4-FFF2-40B4-BE49-F238E27FC236}">
                <a16:creationId xmlns:a16="http://schemas.microsoft.com/office/drawing/2014/main" id="{4D3C0A3B-F3DD-AD40-AF59-63276AB4E443}"/>
              </a:ext>
            </a:extLst>
          </p:cNvPr>
          <p:cNvSpPr txBox="1"/>
          <p:nvPr/>
        </p:nvSpPr>
        <p:spPr>
          <a:xfrm rot="20432960">
            <a:off x="2465969" y="1881362"/>
            <a:ext cx="4212692" cy="461665"/>
          </a:xfrm>
          <a:prstGeom prst="rect">
            <a:avLst/>
          </a:prstGeom>
          <a:solidFill>
            <a:schemeClr val="bg1"/>
          </a:solidFill>
          <a:ln>
            <a:solidFill>
              <a:schemeClr val="tx1"/>
            </a:solidFill>
          </a:ln>
        </p:spPr>
        <p:txBody>
          <a:bodyPr wrap="none" rtlCol="0">
            <a:spAutoFit/>
          </a:bodyPr>
          <a:lstStyle/>
          <a:p>
            <a:r>
              <a:rPr lang="en-US" sz="2400" b="1" dirty="0">
                <a:solidFill>
                  <a:schemeClr val="accent1"/>
                </a:solidFill>
              </a:rPr>
              <a:t>Harnessing the Data Revolution</a:t>
            </a:r>
          </a:p>
        </p:txBody>
      </p:sp>
      <p:sp>
        <p:nvSpPr>
          <p:cNvPr id="80" name="TextBox 79">
            <a:extLst>
              <a:ext uri="{FF2B5EF4-FFF2-40B4-BE49-F238E27FC236}">
                <a16:creationId xmlns:a16="http://schemas.microsoft.com/office/drawing/2014/main" id="{BF328AE2-9A74-394C-9245-5090F9314C30}"/>
              </a:ext>
            </a:extLst>
          </p:cNvPr>
          <p:cNvSpPr txBox="1"/>
          <p:nvPr/>
        </p:nvSpPr>
        <p:spPr>
          <a:xfrm rot="20432960">
            <a:off x="2747368" y="4243880"/>
            <a:ext cx="4220845" cy="830997"/>
          </a:xfrm>
          <a:prstGeom prst="rect">
            <a:avLst/>
          </a:prstGeom>
          <a:solidFill>
            <a:schemeClr val="bg1"/>
          </a:solidFill>
          <a:ln>
            <a:solidFill>
              <a:schemeClr val="tx1"/>
            </a:solidFill>
          </a:ln>
        </p:spPr>
        <p:txBody>
          <a:bodyPr wrap="square" rtlCol="0">
            <a:spAutoFit/>
          </a:bodyPr>
          <a:lstStyle/>
          <a:p>
            <a:pPr algn="ctr"/>
            <a:r>
              <a:rPr lang="en-US" sz="2400" b="1" dirty="0">
                <a:solidFill>
                  <a:schemeClr val="accent1"/>
                </a:solidFill>
              </a:rPr>
              <a:t>Future of Work at the Human-Technology Frontier</a:t>
            </a:r>
          </a:p>
        </p:txBody>
      </p:sp>
    </p:spTree>
    <p:extLst>
      <p:ext uri="{BB962C8B-B14F-4D97-AF65-F5344CB8AC3E}">
        <p14:creationId xmlns:p14="http://schemas.microsoft.com/office/powerpoint/2010/main" val="352290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dissolve">
                                      <p:cBhvr>
                                        <p:cTn id="11" dur="1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arnessing_data_figure_11_2_16.pptx">
            <a:extLst>
              <a:ext uri="{FF2B5EF4-FFF2-40B4-BE49-F238E27FC236}">
                <a16:creationId xmlns:a16="http://schemas.microsoft.com/office/drawing/2014/main" id="{DE32007D-072D-4752-AAAD-6A4466B3A5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4215" y="22328"/>
            <a:ext cx="2800794" cy="2011159"/>
          </a:xfrm>
          <a:prstGeom prst="rect">
            <a:avLst/>
          </a:prstGeom>
        </p:spPr>
      </p:pic>
      <p:sp>
        <p:nvSpPr>
          <p:cNvPr id="2" name="Title 1">
            <a:extLst>
              <a:ext uri="{FF2B5EF4-FFF2-40B4-BE49-F238E27FC236}">
                <a16:creationId xmlns:a16="http://schemas.microsoft.com/office/drawing/2014/main" id="{E5814857-4E5E-430E-A452-FB675FFA670E}"/>
              </a:ext>
            </a:extLst>
          </p:cNvPr>
          <p:cNvSpPr>
            <a:spLocks noGrp="1"/>
          </p:cNvSpPr>
          <p:nvPr>
            <p:ph type="title"/>
          </p:nvPr>
        </p:nvSpPr>
        <p:spPr/>
        <p:txBody>
          <a:bodyPr>
            <a:noAutofit/>
          </a:bodyPr>
          <a:lstStyle/>
          <a:p>
            <a:r>
              <a:rPr lang="en-US" dirty="0"/>
              <a:t>CA Track A: Open Knowledge Network</a:t>
            </a:r>
            <a:endParaRPr lang="en-US" sz="3200" cap="all" dirty="0"/>
          </a:p>
        </p:txBody>
      </p:sp>
      <p:sp>
        <p:nvSpPr>
          <p:cNvPr id="5" name="Content Placeholder 4">
            <a:extLst>
              <a:ext uri="{FF2B5EF4-FFF2-40B4-BE49-F238E27FC236}">
                <a16:creationId xmlns:a16="http://schemas.microsoft.com/office/drawing/2014/main" id="{B72A17CB-3A17-426D-B556-89A0D58A9E0D}"/>
              </a:ext>
            </a:extLst>
          </p:cNvPr>
          <p:cNvSpPr>
            <a:spLocks noGrp="1"/>
          </p:cNvSpPr>
          <p:nvPr>
            <p:ph idx="1"/>
          </p:nvPr>
        </p:nvSpPr>
        <p:spPr>
          <a:xfrm>
            <a:off x="838200" y="1825625"/>
            <a:ext cx="10515600" cy="4667248"/>
          </a:xfrm>
        </p:spPr>
        <p:txBody>
          <a:bodyPr>
            <a:normAutofit lnSpcReduction="10000"/>
          </a:bodyPr>
          <a:lstStyle/>
          <a:p>
            <a:r>
              <a:rPr lang="en-US" dirty="0"/>
              <a:t>Responds to the need identified in the NSF Harnessing the Data Revolution Big Idea for:</a:t>
            </a:r>
          </a:p>
          <a:p>
            <a:pPr marL="860425" lvl="1" indent="-457200"/>
            <a:r>
              <a:rPr lang="en-US" sz="2600" dirty="0"/>
              <a:t>An advanced science data infrastructure that is interoperable and has an open architecture, making it easier to access and link heterogeneous data products</a:t>
            </a:r>
          </a:p>
          <a:p>
            <a:pPr marL="860425" lvl="1" indent="-457200"/>
            <a:r>
              <a:rPr lang="en-US" sz="2600" dirty="0"/>
              <a:t>An open semantic information infrastructure to discover new knowledge from multiple disparate knowledge sources</a:t>
            </a:r>
          </a:p>
          <a:p>
            <a:pPr marL="860425" lvl="1" indent="-457200"/>
            <a:r>
              <a:rPr lang="en-US" sz="2600" dirty="0"/>
              <a:t>A nonproprietary shared knowledge infrastructure, with a particular focus on publicly available data, e.g., U.S. Government, scientific data, and other similar public datasets.  </a:t>
            </a:r>
          </a:p>
          <a:p>
            <a:r>
              <a:rPr lang="en-US" dirty="0"/>
              <a:t>Benefits multiple applications domains, including science and engineering research</a:t>
            </a:r>
            <a:endParaRPr lang="en-US" sz="2800" dirty="0"/>
          </a:p>
          <a:p>
            <a:pPr marL="0" indent="0">
              <a:buNone/>
            </a:pPr>
            <a:endParaRPr lang="en-US" sz="3200" dirty="0"/>
          </a:p>
        </p:txBody>
      </p:sp>
      <p:sp>
        <p:nvSpPr>
          <p:cNvPr id="7" name="Slide Number Placeholder 3">
            <a:extLst>
              <a:ext uri="{FF2B5EF4-FFF2-40B4-BE49-F238E27FC236}">
                <a16:creationId xmlns:a16="http://schemas.microsoft.com/office/drawing/2014/main" id="{FF1B341E-31DF-3A49-97B5-53EC365005BD}"/>
              </a:ext>
            </a:extLst>
          </p:cNvPr>
          <p:cNvSpPr>
            <a:spLocks noGrp="1"/>
          </p:cNvSpPr>
          <p:nvPr>
            <p:ph type="sldNum" sz="quarter" idx="12"/>
          </p:nvPr>
        </p:nvSpPr>
        <p:spPr/>
        <p:txBody>
          <a:bodyPr/>
          <a:lstStyle/>
          <a:p>
            <a:fld id="{8F4BEAD3-91E3-4FFC-B7DC-935959D17485}" type="slidenum">
              <a:rPr lang="en-US" smtClean="0"/>
              <a:pPr/>
              <a:t>8</a:t>
            </a:fld>
            <a:endParaRPr lang="en-US" dirty="0"/>
          </a:p>
        </p:txBody>
      </p:sp>
    </p:spTree>
    <p:extLst>
      <p:ext uri="{BB962C8B-B14F-4D97-AF65-F5344CB8AC3E}">
        <p14:creationId xmlns:p14="http://schemas.microsoft.com/office/powerpoint/2010/main" val="251048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088FAA-A25C-B949-8268-4DDC13D6C634}"/>
              </a:ext>
            </a:extLst>
          </p:cNvPr>
          <p:cNvSpPr>
            <a:spLocks noGrp="1"/>
          </p:cNvSpPr>
          <p:nvPr>
            <p:ph type="title"/>
          </p:nvPr>
        </p:nvSpPr>
        <p:spPr/>
        <p:txBody>
          <a:bodyPr>
            <a:normAutofit/>
          </a:bodyPr>
          <a:lstStyle/>
          <a:p>
            <a:r>
              <a:rPr lang="en-US" dirty="0"/>
              <a:t>The Open Knowledge Network Idea</a:t>
            </a:r>
          </a:p>
        </p:txBody>
      </p:sp>
      <p:sp>
        <p:nvSpPr>
          <p:cNvPr id="16" name="Content Placeholder 15">
            <a:extLst>
              <a:ext uri="{FF2B5EF4-FFF2-40B4-BE49-F238E27FC236}">
                <a16:creationId xmlns:a16="http://schemas.microsoft.com/office/drawing/2014/main" id="{551FB1B7-3BA1-4C4C-915D-C31C4B346B47}"/>
              </a:ext>
            </a:extLst>
          </p:cNvPr>
          <p:cNvSpPr>
            <a:spLocks noGrp="1"/>
          </p:cNvSpPr>
          <p:nvPr>
            <p:ph idx="1"/>
          </p:nvPr>
        </p:nvSpPr>
        <p:spPr>
          <a:xfrm>
            <a:off x="719450" y="1420864"/>
            <a:ext cx="7035137" cy="5121440"/>
          </a:xfrm>
        </p:spPr>
        <p:txBody>
          <a:bodyPr>
            <a:normAutofit fontScale="92500"/>
          </a:bodyPr>
          <a:lstStyle/>
          <a:p>
            <a:r>
              <a:rPr lang="en-US" dirty="0"/>
              <a:t>Jan 2015: Big Data Strategic Initiative workshop, Georgetown Univ. </a:t>
            </a:r>
            <a:endParaRPr lang="en-US" sz="1700" dirty="0">
              <a:highlight>
                <a:srgbClr val="FF0000"/>
              </a:highlight>
            </a:endParaRPr>
          </a:p>
          <a:p>
            <a:pPr lvl="1"/>
            <a:r>
              <a:rPr lang="en-US" dirty="0"/>
              <a:t>Prof. Andrew Moore describes how industry is using knowledge networks as key enabling technologies, and the need for “reference entities”.</a:t>
            </a:r>
          </a:p>
          <a:p>
            <a:r>
              <a:rPr lang="en-US" dirty="0"/>
              <a:t>June 2016: Meeting at White House OSTP</a:t>
            </a:r>
          </a:p>
          <a:p>
            <a:pPr lvl="1"/>
            <a:r>
              <a:rPr lang="en-US" dirty="0"/>
              <a:t>Small group with govt, industry, academia</a:t>
            </a:r>
          </a:p>
          <a:p>
            <a:r>
              <a:rPr lang="en-US" dirty="0"/>
              <a:t>Feb 2017: Meeting in San Jose, hosted by AWS</a:t>
            </a:r>
          </a:p>
          <a:p>
            <a:pPr lvl="1"/>
            <a:r>
              <a:rPr lang="en-US" dirty="0"/>
              <a:t>~55 attendees; ~40 companies</a:t>
            </a:r>
          </a:p>
          <a:p>
            <a:pPr lvl="1"/>
            <a:r>
              <a:rPr lang="en-US" dirty="0"/>
              <a:t>Lots of interest in the idea</a:t>
            </a:r>
          </a:p>
          <a:p>
            <a:r>
              <a:rPr lang="en-US" dirty="0"/>
              <a:t>Oct 2017: NITRD OKN Workshop</a:t>
            </a:r>
          </a:p>
          <a:p>
            <a:pPr lvl="1"/>
            <a:r>
              <a:rPr lang="en-US" dirty="0"/>
              <a:t>Enabling the Community to Build the Network, </a:t>
            </a:r>
          </a:p>
          <a:p>
            <a:pPr marL="457189" lvl="1" indent="0">
              <a:buNone/>
            </a:pPr>
            <a:r>
              <a:rPr lang="en-US" dirty="0"/>
              <a:t>    Oct 4-5, 2017, National Library of Medicine</a:t>
            </a:r>
          </a:p>
        </p:txBody>
      </p:sp>
      <p:pic>
        <p:nvPicPr>
          <p:cNvPr id="7" name="Content Placeholder 5">
            <a:extLst>
              <a:ext uri="{FF2B5EF4-FFF2-40B4-BE49-F238E27FC236}">
                <a16:creationId xmlns:a16="http://schemas.microsoft.com/office/drawing/2014/main" id="{85920504-28F3-F549-B888-94C63D4510D0}"/>
              </a:ext>
            </a:extLst>
          </p:cNvPr>
          <p:cNvPicPr>
            <a:picLocks noChangeAspect="1"/>
          </p:cNvPicPr>
          <p:nvPr/>
        </p:nvPicPr>
        <p:blipFill rotWithShape="1">
          <a:blip r:embed="rId3">
            <a:extLst>
              <a:ext uri="{28A0092B-C50C-407E-A947-70E740481C1C}">
                <a14:useLocalDpi xmlns:a14="http://schemas.microsoft.com/office/drawing/2010/main" val="0"/>
              </a:ext>
            </a:extLst>
          </a:blip>
          <a:srcRect t="28946"/>
          <a:stretch/>
        </p:blipFill>
        <p:spPr>
          <a:xfrm>
            <a:off x="7627721" y="1510640"/>
            <a:ext cx="2911778" cy="1388028"/>
          </a:xfrm>
          <a:prstGeom prst="rect">
            <a:avLst/>
          </a:prstGeom>
          <a:ln>
            <a:solidFill>
              <a:schemeClr val="tx1"/>
            </a:solidFill>
          </a:ln>
        </p:spPr>
      </p:pic>
      <p:pic>
        <p:nvPicPr>
          <p:cNvPr id="13" name="Content Placeholder 10">
            <a:extLst>
              <a:ext uri="{FF2B5EF4-FFF2-40B4-BE49-F238E27FC236}">
                <a16:creationId xmlns:a16="http://schemas.microsoft.com/office/drawing/2014/main" id="{CA0C235B-E6EB-6F4B-8A81-064C4C5774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2941" y="2175970"/>
            <a:ext cx="2911778" cy="1515222"/>
          </a:xfrm>
          <a:prstGeom prst="rect">
            <a:avLst/>
          </a:prstGeom>
          <a:ln>
            <a:solidFill>
              <a:schemeClr val="tx1"/>
            </a:solidFill>
          </a:ln>
        </p:spPr>
      </p:pic>
      <p:pic>
        <p:nvPicPr>
          <p:cNvPr id="14" name="Picture 13">
            <a:extLst>
              <a:ext uri="{FF2B5EF4-FFF2-40B4-BE49-F238E27FC236}">
                <a16:creationId xmlns:a16="http://schemas.microsoft.com/office/drawing/2014/main" id="{5433D5A9-C5BB-064B-AAC2-B8D7837936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56324" y="3273742"/>
            <a:ext cx="2911778" cy="1571370"/>
          </a:xfrm>
          <a:prstGeom prst="rect">
            <a:avLst/>
          </a:prstGeom>
          <a:ln>
            <a:solidFill>
              <a:schemeClr val="tx1"/>
            </a:solidFill>
          </a:ln>
        </p:spPr>
      </p:pic>
      <p:pic>
        <p:nvPicPr>
          <p:cNvPr id="15" name="Picture 14">
            <a:extLst>
              <a:ext uri="{FF2B5EF4-FFF2-40B4-BE49-F238E27FC236}">
                <a16:creationId xmlns:a16="http://schemas.microsoft.com/office/drawing/2014/main" id="{366167E7-CCA6-6A4F-8C84-D06075078F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70263" y="4393871"/>
            <a:ext cx="2927874" cy="1592498"/>
          </a:xfrm>
          <a:prstGeom prst="rect">
            <a:avLst/>
          </a:prstGeom>
          <a:ln>
            <a:solidFill>
              <a:schemeClr val="tx1"/>
            </a:solidFill>
          </a:ln>
        </p:spPr>
      </p:pic>
      <p:sp>
        <p:nvSpPr>
          <p:cNvPr id="10" name="Slide Number Placeholder 3">
            <a:extLst>
              <a:ext uri="{FF2B5EF4-FFF2-40B4-BE49-F238E27FC236}">
                <a16:creationId xmlns:a16="http://schemas.microsoft.com/office/drawing/2014/main" id="{B332621F-A074-1A40-8EB8-2F013BD0FC81}"/>
              </a:ext>
            </a:extLst>
          </p:cNvPr>
          <p:cNvSpPr>
            <a:spLocks noGrp="1"/>
          </p:cNvSpPr>
          <p:nvPr>
            <p:ph type="sldNum" sz="quarter" idx="12"/>
          </p:nvPr>
        </p:nvSpPr>
        <p:spPr>
          <a:xfrm>
            <a:off x="8610600" y="6356352"/>
            <a:ext cx="2743200" cy="365125"/>
          </a:xfrm>
        </p:spPr>
        <p:txBody>
          <a:bodyPr/>
          <a:lstStyle/>
          <a:p>
            <a:fld id="{8F4BEAD3-91E3-4FFC-B7DC-935959D17485}" type="slidenum">
              <a:rPr lang="en-US" smtClean="0"/>
              <a:pPr/>
              <a:t>9</a:t>
            </a:fld>
            <a:endParaRPr lang="en-US"/>
          </a:p>
        </p:txBody>
      </p:sp>
      <p:sp>
        <p:nvSpPr>
          <p:cNvPr id="11" name="TextBox 10">
            <a:extLst>
              <a:ext uri="{FF2B5EF4-FFF2-40B4-BE49-F238E27FC236}">
                <a16:creationId xmlns:a16="http://schemas.microsoft.com/office/drawing/2014/main" id="{3A3EF3DC-5395-C64A-8721-C4AB1F3AAD4A}"/>
              </a:ext>
            </a:extLst>
          </p:cNvPr>
          <p:cNvSpPr txBox="1"/>
          <p:nvPr/>
        </p:nvSpPr>
        <p:spPr>
          <a:xfrm>
            <a:off x="3556257" y="1820067"/>
            <a:ext cx="3937040" cy="307777"/>
          </a:xfrm>
          <a:prstGeom prst="rect">
            <a:avLst/>
          </a:prstGeom>
          <a:noFill/>
          <a:ln>
            <a:solidFill>
              <a:schemeClr val="tx1"/>
            </a:solidFill>
          </a:ln>
        </p:spPr>
        <p:txBody>
          <a:bodyPr wrap="none" rtlCol="0">
            <a:spAutoFit/>
          </a:bodyPr>
          <a:lstStyle/>
          <a:p>
            <a:r>
              <a:rPr lang="en-US" sz="1400" b="1" dirty="0">
                <a:hlinkClick r:id="rId7"/>
              </a:rPr>
              <a:t>http://workshops.cs.georgetown.edu/BDSI-2015/</a:t>
            </a:r>
            <a:r>
              <a:rPr lang="en-US" sz="1400" b="1" dirty="0"/>
              <a:t> </a:t>
            </a:r>
            <a:endParaRPr lang="en-US" sz="1400" b="1" dirty="0">
              <a:highlight>
                <a:srgbClr val="FF0000"/>
              </a:highlight>
            </a:endParaRPr>
          </a:p>
        </p:txBody>
      </p:sp>
      <p:sp>
        <p:nvSpPr>
          <p:cNvPr id="8" name="TextBox 7">
            <a:extLst>
              <a:ext uri="{FF2B5EF4-FFF2-40B4-BE49-F238E27FC236}">
                <a16:creationId xmlns:a16="http://schemas.microsoft.com/office/drawing/2014/main" id="{C8ACCFAC-E84F-B540-B8BE-73F3BC80C4B8}"/>
              </a:ext>
            </a:extLst>
          </p:cNvPr>
          <p:cNvSpPr txBox="1"/>
          <p:nvPr/>
        </p:nvSpPr>
        <p:spPr>
          <a:xfrm>
            <a:off x="6032500" y="5107963"/>
            <a:ext cx="6052362" cy="307777"/>
          </a:xfrm>
          <a:prstGeom prst="rect">
            <a:avLst/>
          </a:prstGeom>
          <a:solidFill>
            <a:schemeClr val="bg1"/>
          </a:solidFill>
          <a:ln>
            <a:solidFill>
              <a:schemeClr val="tx1"/>
            </a:solidFill>
          </a:ln>
        </p:spPr>
        <p:txBody>
          <a:bodyPr wrap="none" rtlCol="0">
            <a:spAutoFit/>
          </a:bodyPr>
          <a:lstStyle/>
          <a:p>
            <a:r>
              <a:rPr lang="en-US" sz="1400" b="1" dirty="0"/>
              <a:t>From: </a:t>
            </a:r>
            <a:r>
              <a:rPr lang="en-US" sz="1400" b="1" dirty="0">
                <a:hlinkClick r:id="rId8"/>
              </a:rPr>
              <a:t>https://www.nitrd.gov/nitrdgroups/images/c/ca/OKN_ChaitanBaru.pdf</a:t>
            </a:r>
            <a:r>
              <a:rPr lang="en-US" sz="1400" b="1" dirty="0"/>
              <a:t> </a:t>
            </a:r>
          </a:p>
        </p:txBody>
      </p:sp>
    </p:spTree>
    <p:extLst>
      <p:ext uri="{BB962C8B-B14F-4D97-AF65-F5344CB8AC3E}">
        <p14:creationId xmlns:p14="http://schemas.microsoft.com/office/powerpoint/2010/main" val="9258514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3051</TotalTime>
  <Words>2241</Words>
  <Application>Microsoft Macintosh PowerPoint</Application>
  <PresentationFormat>Widescreen</PresentationFormat>
  <Paragraphs>299</Paragraphs>
  <Slides>22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Wingdings</vt:lpstr>
      <vt:lpstr>Office Theme</vt:lpstr>
      <vt:lpstr>The NSF Convergence Accelerator Pilot Track A – Open Knowledge Network</vt:lpstr>
      <vt:lpstr>Outline</vt:lpstr>
      <vt:lpstr>NSF Big Ideas</vt:lpstr>
      <vt:lpstr>The NSF Convergence Accelerator Pilot Program: Convergence Research</vt:lpstr>
      <vt:lpstr>PowerPoint Presentation</vt:lpstr>
      <vt:lpstr>Convergence Accelerator Pilot Tracks</vt:lpstr>
      <vt:lpstr>Tracks for 2019 CA Pilot</vt:lpstr>
      <vt:lpstr>CA Track A: Open Knowledge Network</vt:lpstr>
      <vt:lpstr>The Open Knowledge Network Idea</vt:lpstr>
      <vt:lpstr>PowerPoint Presentation</vt:lpstr>
      <vt:lpstr>OKN Phase 1 Projects</vt:lpstr>
      <vt:lpstr>OKN: Some common themes across projects</vt:lpstr>
      <vt:lpstr>OKN: Common themes…</vt:lpstr>
      <vt:lpstr>Next Steps</vt:lpstr>
      <vt:lpstr>CA Phase I…</vt:lpstr>
      <vt:lpstr>CA Phase II: Implementation</vt:lpstr>
      <vt:lpstr>Next Steps / Future Directions</vt:lpstr>
      <vt:lpstr>PowerPoint Presentation</vt:lpstr>
      <vt:lpstr>CA Timeline – 2019 Pilot and the Future</vt:lpstr>
      <vt:lpstr>Accelerator “Tracks B1 and B2”:  Future of Work at the Human-Technology Frontier</vt:lpstr>
      <vt:lpstr>Track B1/B2 Projects</vt:lpstr>
      <vt:lpstr>Convergence Accelerator 2019 Pilot: Phase 1: Planning (Sept 2019 – May 2020)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Towards Fully Realized Open Science and Technology Trustworthiness </dc:title>
  <dc:creator>Plale, Beth A.</dc:creator>
  <cp:lastModifiedBy>Baru, Chaitanya K.</cp:lastModifiedBy>
  <cp:revision>89</cp:revision>
  <dcterms:created xsi:type="dcterms:W3CDTF">2020-01-15T14:45:05Z</dcterms:created>
  <dcterms:modified xsi:type="dcterms:W3CDTF">2020-02-05T03:43:05Z</dcterms:modified>
</cp:coreProperties>
</file>